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65"/>
  </p:notesMasterIdLst>
  <p:handoutMasterIdLst>
    <p:handoutMasterId r:id="rId66"/>
  </p:handoutMasterIdLst>
  <p:sldIdLst>
    <p:sldId id="256" r:id="rId4"/>
    <p:sldId id="257" r:id="rId5"/>
    <p:sldId id="260" r:id="rId6"/>
    <p:sldId id="287" r:id="rId7"/>
    <p:sldId id="288" r:id="rId8"/>
    <p:sldId id="267" r:id="rId9"/>
    <p:sldId id="269" r:id="rId10"/>
    <p:sldId id="289" r:id="rId11"/>
    <p:sldId id="265" r:id="rId12"/>
    <p:sldId id="279" r:id="rId13"/>
    <p:sldId id="280" r:id="rId14"/>
    <p:sldId id="275" r:id="rId15"/>
    <p:sldId id="276" r:id="rId16"/>
    <p:sldId id="271" r:id="rId17"/>
    <p:sldId id="299" r:id="rId18"/>
    <p:sldId id="281" r:id="rId19"/>
    <p:sldId id="301" r:id="rId20"/>
    <p:sldId id="304" r:id="rId21"/>
    <p:sldId id="278" r:id="rId22"/>
    <p:sldId id="272" r:id="rId23"/>
    <p:sldId id="274" r:id="rId24"/>
    <p:sldId id="264" r:id="rId25"/>
    <p:sldId id="282" r:id="rId26"/>
    <p:sldId id="292" r:id="rId27"/>
    <p:sldId id="295" r:id="rId28"/>
    <p:sldId id="296" r:id="rId29"/>
    <p:sldId id="291" r:id="rId30"/>
    <p:sldId id="330" r:id="rId31"/>
    <p:sldId id="297" r:id="rId32"/>
    <p:sldId id="302" r:id="rId33"/>
    <p:sldId id="303" r:id="rId34"/>
    <p:sldId id="261" r:id="rId35"/>
    <p:sldId id="293" r:id="rId36"/>
    <p:sldId id="319" r:id="rId37"/>
    <p:sldId id="321" r:id="rId38"/>
    <p:sldId id="318" r:id="rId39"/>
    <p:sldId id="262" r:id="rId40"/>
    <p:sldId id="305" r:id="rId41"/>
    <p:sldId id="306" r:id="rId42"/>
    <p:sldId id="313" r:id="rId43"/>
    <p:sldId id="314" r:id="rId44"/>
    <p:sldId id="315" r:id="rId45"/>
    <p:sldId id="316" r:id="rId46"/>
    <p:sldId id="317" r:id="rId47"/>
    <p:sldId id="307" r:id="rId48"/>
    <p:sldId id="308" r:id="rId49"/>
    <p:sldId id="309" r:id="rId50"/>
    <p:sldId id="310" r:id="rId51"/>
    <p:sldId id="322" r:id="rId52"/>
    <p:sldId id="311" r:id="rId53"/>
    <p:sldId id="324" r:id="rId54"/>
    <p:sldId id="325" r:id="rId55"/>
    <p:sldId id="328" r:id="rId56"/>
    <p:sldId id="329" r:id="rId57"/>
    <p:sldId id="327" r:id="rId58"/>
    <p:sldId id="312" r:id="rId59"/>
    <p:sldId id="283" r:id="rId60"/>
    <p:sldId id="284" r:id="rId61"/>
    <p:sldId id="285" r:id="rId62"/>
    <p:sldId id="286" r:id="rId63"/>
    <p:sldId id="259" r:id="rId64"/>
  </p:sldIdLst>
  <p:sldSz cx="9144000" cy="6858000" type="screen4x3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8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Cardy" initials="SC" lastIdx="1" clrIdx="0">
    <p:extLst>
      <p:ext uri="{19B8F6BF-5375-455C-9EA6-DF929625EA0E}">
        <p15:presenceInfo xmlns:p15="http://schemas.microsoft.com/office/powerpoint/2012/main" userId="S-1-5-21-4168515381-314594098-3107515666-6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B71"/>
    <a:srgbClr val="797B7E"/>
    <a:srgbClr val="FBE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34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410" y="72"/>
      </p:cViewPr>
      <p:guideLst>
        <p:guide orient="horz" pos="186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BBF84-9529-4D4F-AEE1-5F3539DC34B4}" type="datetimeFigureOut">
              <a:t>25/04/2017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53BF7-97E1-F241-8922-BA5BA1F8DF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09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ED3E-2CC1-41FC-972C-B77B80ECCDCD}" type="datetimeFigureOut">
              <a:rPr lang="fr-CH" smtClean="0"/>
              <a:t>25.04.17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5C1A8-BB9B-4225-8341-94B0B28278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670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404B56"/>
                </a:solidFill>
                <a:latin typeface="Frutiger 55 Roman" pitchFamily="2" charset="0"/>
              </a:rPr>
              <a:t>Exclusions / Industrial applicability  - New means not part of the prior 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404B56"/>
                </a:solidFill>
                <a:latin typeface="Frutiger 55 Roman" pitchFamily="2" charset="0"/>
              </a:rPr>
              <a:t> - One most show that for a skilled person, it was not obvious to come to the 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C1A8-BB9B-4225-8341-94B0B282786D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709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dirty="0" err="1" smtClean="0">
                <a:latin typeface="Frutiger 55 Roman" panose="00000400000000000000" pitchFamily="2" charset="0"/>
              </a:rPr>
              <a:t>trade</a:t>
            </a:r>
            <a:r>
              <a:rPr lang="fr-CH" dirty="0" smtClean="0">
                <a:latin typeface="Frutiger 55 Roman" panose="00000400000000000000" pitchFamily="2" charset="0"/>
              </a:rPr>
              <a:t> secrets are </a:t>
            </a:r>
            <a:r>
              <a:rPr lang="fr-CH" dirty="0" err="1" smtClean="0">
                <a:latin typeface="Frutiger 55 Roman" panose="00000400000000000000" pitchFamily="2" charset="0"/>
              </a:rPr>
              <a:t>protected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against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unfair</a:t>
            </a:r>
            <a:r>
              <a:rPr lang="fr-CH" dirty="0" smtClean="0">
                <a:latin typeface="Frutiger 55 Roman" panose="00000400000000000000" pitchFamily="2" charset="0"/>
              </a:rPr>
              <a:t> use if:</a:t>
            </a:r>
          </a:p>
          <a:p>
            <a:pPr eaLnBrk="1" hangingPunct="1">
              <a:defRPr/>
            </a:pPr>
            <a:endParaRPr lang="fr-CH" dirty="0" smtClean="0">
              <a:latin typeface="Frutiger 55 Roman" panose="00000400000000000000" pitchFamily="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CH" dirty="0" smtClean="0">
                <a:latin typeface="Frutiger 55 Roman" panose="00000400000000000000" pitchFamily="2" charset="0"/>
              </a:rPr>
              <a:t>The information </a:t>
            </a:r>
            <a:r>
              <a:rPr lang="fr-CH" dirty="0" err="1" smtClean="0">
                <a:latin typeface="Frutiger 55 Roman" panose="00000400000000000000" pitchFamily="2" charset="0"/>
              </a:rPr>
              <a:t>is</a:t>
            </a:r>
            <a:r>
              <a:rPr lang="fr-CH" dirty="0" smtClean="0">
                <a:latin typeface="Frutiger 55 Roman" panose="00000400000000000000" pitchFamily="2" charset="0"/>
              </a:rPr>
              <a:t> (more or </a:t>
            </a:r>
            <a:r>
              <a:rPr lang="fr-CH" dirty="0" err="1" smtClean="0">
                <a:latin typeface="Frutiger 55 Roman" panose="00000400000000000000" pitchFamily="2" charset="0"/>
              </a:rPr>
              <a:t>less</a:t>
            </a:r>
            <a:r>
              <a:rPr lang="fr-CH" dirty="0" smtClean="0">
                <a:latin typeface="Frutiger 55 Roman" panose="00000400000000000000" pitchFamily="2" charset="0"/>
              </a:rPr>
              <a:t>) </a:t>
            </a:r>
            <a:r>
              <a:rPr lang="fr-CH" dirty="0" err="1" smtClean="0">
                <a:latin typeface="Frutiger 55 Roman" panose="00000400000000000000" pitchFamily="2" charset="0"/>
              </a:rPr>
              <a:t>confidential</a:t>
            </a:r>
            <a:endParaRPr lang="fr-CH" dirty="0" smtClean="0">
              <a:latin typeface="Frutiger 55 Roman" panose="00000400000000000000" pitchFamily="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CH" dirty="0" smtClean="0">
                <a:latin typeface="Frutiger 55 Roman" panose="00000400000000000000" pitchFamily="2" charset="0"/>
              </a:rPr>
              <a:t>It has value </a:t>
            </a:r>
            <a:r>
              <a:rPr lang="fr-CH" dirty="0" err="1" smtClean="0">
                <a:latin typeface="Frutiger 55 Roman" panose="00000400000000000000" pitchFamily="2" charset="0"/>
              </a:rPr>
              <a:t>because</a:t>
            </a:r>
            <a:r>
              <a:rPr lang="fr-CH" dirty="0" smtClean="0">
                <a:latin typeface="Frutiger 55 Roman" panose="00000400000000000000" pitchFamily="2" charset="0"/>
              </a:rPr>
              <a:t> of </a:t>
            </a:r>
            <a:r>
              <a:rPr lang="fr-CH" dirty="0" err="1" smtClean="0">
                <a:latin typeface="Frutiger 55 Roman" panose="00000400000000000000" pitchFamily="2" charset="0"/>
              </a:rPr>
              <a:t>its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secrecy</a:t>
            </a:r>
            <a:r>
              <a:rPr lang="fr-CH" dirty="0" smtClean="0">
                <a:latin typeface="Frutiger 55 Roman" panose="00000400000000000000" pitchFamily="2" charset="0"/>
              </a:rPr>
              <a:t>.</a:t>
            </a:r>
          </a:p>
          <a:p>
            <a:pPr eaLnBrk="1" hangingPunct="1">
              <a:defRPr/>
            </a:pPr>
            <a:endParaRPr lang="fr-CH" dirty="0" smtClean="0">
              <a:latin typeface="Frutiger 55 Roman" panose="00000400000000000000" pitchFamily="2" charset="0"/>
            </a:endParaRPr>
          </a:p>
          <a:p>
            <a:pPr eaLnBrk="1" hangingPunct="1">
              <a:defRPr/>
            </a:pPr>
            <a:r>
              <a:rPr lang="fr-CH" dirty="0" smtClean="0">
                <a:latin typeface="Frutiger 55 Roman" panose="00000400000000000000" pitchFamily="2" charset="0"/>
              </a:rPr>
              <a:t>But </a:t>
            </a:r>
            <a:r>
              <a:rPr lang="fr-CH" dirty="0" err="1" smtClean="0">
                <a:latin typeface="Frutiger 55 Roman" panose="00000400000000000000" pitchFamily="2" charset="0"/>
              </a:rPr>
              <a:t>trade</a:t>
            </a:r>
            <a:r>
              <a:rPr lang="fr-CH" dirty="0" smtClean="0">
                <a:latin typeface="Frutiger 55 Roman" panose="00000400000000000000" pitchFamily="2" charset="0"/>
              </a:rPr>
              <a:t> secrets are not </a:t>
            </a:r>
            <a:r>
              <a:rPr lang="fr-CH" dirty="0" err="1" smtClean="0">
                <a:latin typeface="Frutiger 55 Roman" panose="00000400000000000000" pitchFamily="2" charset="0"/>
              </a:rPr>
              <a:t>protected</a:t>
            </a:r>
            <a:r>
              <a:rPr lang="fr-CH" dirty="0" smtClean="0">
                <a:latin typeface="Frutiger 55 Roman" panose="00000400000000000000" pitchFamily="2" charset="0"/>
              </a:rPr>
              <a:t> if a </a:t>
            </a:r>
            <a:r>
              <a:rPr lang="fr-CH" dirty="0" err="1" smtClean="0">
                <a:latin typeface="Frutiger 55 Roman" panose="00000400000000000000" pitchFamily="2" charset="0"/>
              </a:rPr>
              <a:t>competitor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reinvents</a:t>
            </a:r>
            <a:r>
              <a:rPr lang="fr-CH" dirty="0" smtClean="0">
                <a:latin typeface="Frutiger 55 Roman" panose="00000400000000000000" pitchFamily="2" charset="0"/>
              </a:rPr>
              <a:t> the </a:t>
            </a:r>
            <a:r>
              <a:rPr lang="fr-CH" dirty="0" err="1" smtClean="0">
                <a:latin typeface="Frutiger 55 Roman" panose="00000400000000000000" pitchFamily="2" charset="0"/>
              </a:rPr>
              <a:t>same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independently</a:t>
            </a:r>
            <a:r>
              <a:rPr lang="fr-CH" dirty="0" smtClean="0">
                <a:latin typeface="Frutiger 55 Roman" panose="00000400000000000000" pitchFamily="2" charset="0"/>
              </a:rPr>
              <a:t> (and </a:t>
            </a:r>
            <a:r>
              <a:rPr lang="fr-CH" dirty="0" err="1" smtClean="0">
                <a:latin typeface="Frutiger 55 Roman" panose="00000400000000000000" pitchFamily="2" charset="0"/>
              </a:rPr>
              <a:t>possibly</a:t>
            </a:r>
            <a:r>
              <a:rPr lang="fr-CH" dirty="0" smtClean="0">
                <a:latin typeface="Frutiger 55 Roman" panose="00000400000000000000" pitchFamily="2" charset="0"/>
              </a:rPr>
              <a:t> patents </a:t>
            </a:r>
            <a:r>
              <a:rPr lang="fr-CH" dirty="0" err="1" smtClean="0">
                <a:latin typeface="Frutiger 55 Roman" panose="00000400000000000000" pitchFamily="2" charset="0"/>
              </a:rPr>
              <a:t>it</a:t>
            </a:r>
            <a:r>
              <a:rPr lang="fr-CH" dirty="0" smtClean="0">
                <a:latin typeface="Frutiger 55 Roman" panose="00000400000000000000" pitchFamily="2" charset="0"/>
              </a:rPr>
              <a:t>!), or </a:t>
            </a:r>
            <a:r>
              <a:rPr lang="fr-CH" dirty="0" err="1" smtClean="0">
                <a:latin typeface="Frutiger 55 Roman" panose="00000400000000000000" pitchFamily="2" charset="0"/>
              </a:rPr>
              <a:t>access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it</a:t>
            </a:r>
            <a:r>
              <a:rPr lang="fr-CH" dirty="0" smtClean="0">
                <a:latin typeface="Frutiger 55 Roman" panose="00000400000000000000" pitchFamily="2" charset="0"/>
              </a:rPr>
              <a:t> in a </a:t>
            </a:r>
            <a:r>
              <a:rPr lang="fr-CH" dirty="0" err="1" smtClean="0">
                <a:latin typeface="Frutiger 55 Roman" panose="00000400000000000000" pitchFamily="2" charset="0"/>
              </a:rPr>
              <a:t>legal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way</a:t>
            </a:r>
            <a:r>
              <a:rPr lang="fr-CH" dirty="0" smtClean="0">
                <a:latin typeface="Frutiger 55 Roman" panose="00000400000000000000" pitchFamily="2" charset="0"/>
              </a:rPr>
              <a:t> (for </a:t>
            </a:r>
            <a:r>
              <a:rPr lang="fr-CH" dirty="0" err="1" smtClean="0">
                <a:latin typeface="Frutiger 55 Roman" panose="00000400000000000000" pitchFamily="2" charset="0"/>
              </a:rPr>
              <a:t>example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through</a:t>
            </a:r>
            <a:r>
              <a:rPr lang="fr-CH" dirty="0" smtClean="0">
                <a:latin typeface="Frutiger 55 Roman" panose="00000400000000000000" pitchFamily="2" charset="0"/>
              </a:rPr>
              <a:t> reverse engineering).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C1A8-BB9B-4225-8341-94B0B282786D}" type="slidenum">
              <a:rPr lang="fr-CH" smtClean="0"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008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dirty="0" smtClean="0">
                <a:latin typeface="Frutiger 55 Roman" panose="00000400000000000000" pitchFamily="2" charset="0"/>
              </a:rPr>
              <a:t>For: </a:t>
            </a:r>
          </a:p>
          <a:p>
            <a:pPr eaLnBrk="1" hangingPunct="1">
              <a:defRPr/>
            </a:pPr>
            <a:endParaRPr lang="fr-CH" dirty="0" smtClean="0">
              <a:latin typeface="Frutiger 55 Roman" panose="00000400000000000000" pitchFamily="2" charset="0"/>
            </a:endParaRPr>
          </a:p>
          <a:p>
            <a:pPr eaLnBrk="1" hangingPunct="1">
              <a:defRPr/>
            </a:pPr>
            <a:r>
              <a:rPr lang="en-US" i="1" dirty="0" smtClean="0">
                <a:latin typeface="Frutiger 55 Roman" panose="00000400000000000000" pitchFamily="2" charset="0"/>
              </a:rPr>
              <a:t>- Technology or software which cannot be revealed by reverse engineering</a:t>
            </a:r>
          </a:p>
          <a:p>
            <a:pPr eaLnBrk="1" hangingPunct="1">
              <a:defRPr/>
            </a:pPr>
            <a:endParaRPr lang="en-US" i="1" dirty="0" smtClean="0">
              <a:latin typeface="Frutiger 55 Roman" panose="00000400000000000000" pitchFamily="2" charset="0"/>
            </a:endParaRPr>
          </a:p>
          <a:p>
            <a:pPr eaLnBrk="1" hangingPunct="1">
              <a:defRPr/>
            </a:pPr>
            <a:r>
              <a:rPr lang="en-US" i="1" dirty="0" smtClean="0">
                <a:latin typeface="Frutiger 55 Roman" panose="00000400000000000000" pitchFamily="2" charset="0"/>
              </a:rPr>
              <a:t>- Technology which does not fulfill the criteria for patentability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n-US" i="1" dirty="0" smtClean="0">
              <a:latin typeface="Frutiger 55 Roman" panose="00000400000000000000" pitchFamily="2" charset="0"/>
            </a:endParaRPr>
          </a:p>
          <a:p>
            <a:pPr eaLnBrk="1" hangingPunct="1">
              <a:defRPr/>
            </a:pPr>
            <a:r>
              <a:rPr lang="en-US" i="1" dirty="0" smtClean="0">
                <a:latin typeface="Frutiger 55 Roman" panose="00000400000000000000" pitchFamily="2" charset="0"/>
              </a:rPr>
              <a:t>- Technology still under development, not yet mature</a:t>
            </a:r>
          </a:p>
          <a:p>
            <a:pPr eaLnBrk="1" hangingPunct="1">
              <a:defRPr/>
            </a:pPr>
            <a:endParaRPr lang="en-US" dirty="0" smtClean="0">
              <a:latin typeface="Frutiger 55 Roman" panose="00000400000000000000" pitchFamily="2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Frutiger 55 Roman" panose="00000400000000000000" pitchFamily="2" charset="0"/>
              </a:rPr>
              <a:t>But also :</a:t>
            </a:r>
          </a:p>
          <a:p>
            <a:pPr eaLnBrk="1" hangingPunct="1">
              <a:defRPr/>
            </a:pPr>
            <a:endParaRPr lang="en-US" dirty="0" smtClean="0">
              <a:latin typeface="Frutiger 55 Roman" panose="00000400000000000000" pitchFamily="2" charset="0"/>
            </a:endParaRPr>
          </a:p>
          <a:p>
            <a:pPr eaLnBrk="1" hangingPunct="1">
              <a:defRPr/>
            </a:pPr>
            <a:r>
              <a:rPr lang="en-US" i="1" dirty="0" smtClean="0">
                <a:latin typeface="Frutiger 55 Roman" panose="00000400000000000000" pitchFamily="2" charset="0"/>
              </a:rPr>
              <a:t>- Technical know-how, such as experience of implementing a product or service, additional knowledge to make a known procedure work or work efficiently</a:t>
            </a:r>
          </a:p>
          <a:p>
            <a:pPr eaLnBrk="1" hangingPunct="1">
              <a:defRPr/>
            </a:pPr>
            <a:endParaRPr lang="en-US" i="1" dirty="0" smtClean="0">
              <a:latin typeface="Frutiger 55 Roman" panose="00000400000000000000" pitchFamily="2" charset="0"/>
            </a:endParaRPr>
          </a:p>
          <a:p>
            <a:pPr eaLnBrk="1" hangingPunct="1">
              <a:defRPr/>
            </a:pPr>
            <a:r>
              <a:rPr lang="en-US" i="1" dirty="0" smtClean="0">
                <a:latin typeface="Frutiger 55 Roman" panose="00000400000000000000" pitchFamily="2" charset="0"/>
              </a:rPr>
              <a:t>- Business information, such as list of clients or providers 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5C1A8-BB9B-4225-8341-94B0B282786D}" type="slidenum">
              <a:rPr lang="fr-CH" smtClean="0"/>
              <a:t>60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998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1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09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3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24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0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5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64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14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42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45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85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010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1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243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11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136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57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723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935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03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36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435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867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761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57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54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9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6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09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94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44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5FA0-394A-A84F-8C89-ABB893DBBD90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46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01FF-9C9E-184E-987C-F97FC52F5156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0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D2ED-6AAC-4541-A5D5-95250E75BE94}" type="datetimeFigureOut"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36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pi.fr/fr/services-et-prestations/e-solea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nstein.i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nstein.i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1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08500"/>
            <a:ext cx="7772400" cy="1231265"/>
          </a:xfrm>
        </p:spPr>
        <p:txBody>
          <a:bodyPr>
            <a:normAutofit/>
          </a:bodyPr>
          <a:lstStyle/>
          <a:p>
            <a:r>
              <a:rPr lang="fr-CH" altLang="fr-FR" dirty="0" err="1" smtClean="0">
                <a:latin typeface="Frutiger 55 Roman" panose="00000400000000000000" pitchFamily="2" charset="0"/>
              </a:rPr>
              <a:t>Defensive</a:t>
            </a:r>
            <a:r>
              <a:rPr lang="fr-CH" altLang="fr-FR" dirty="0" smtClean="0">
                <a:latin typeface="Frutiger 55 Roman" panose="00000400000000000000" pitchFamily="2" charset="0"/>
              </a:rPr>
              <a:t> publications</a:t>
            </a:r>
            <a:endParaRPr lang="fr-FR" dirty="0">
              <a:latin typeface="Frutiger 55 Roman" panose="00000400000000000000" pitchFamily="2" charset="0"/>
              <a:cs typeface="Frutiger LT 55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92637" y="3981439"/>
            <a:ext cx="3705201" cy="2105462"/>
          </a:xfrm>
        </p:spPr>
        <p:txBody>
          <a:bodyPr>
            <a:normAutofit/>
          </a:bodyPr>
          <a:lstStyle/>
          <a:p>
            <a:pPr algn="l"/>
            <a:r>
              <a:rPr lang="fr-CH" sz="2000" dirty="0" smtClean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MGT-404</a:t>
            </a:r>
            <a:r>
              <a:rPr lang="fr-CH" sz="2000" dirty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/>
            </a:r>
            <a:br>
              <a:rPr lang="fr-CH" sz="2000" dirty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</a:br>
            <a:r>
              <a:rPr lang="fr-CH" sz="2000" dirty="0" err="1" smtClean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Principles</a:t>
            </a:r>
            <a:r>
              <a:rPr lang="fr-CH" sz="2000" dirty="0" smtClean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 of IP Management</a:t>
            </a:r>
            <a:r>
              <a:rPr lang="fr-CH" sz="2000" dirty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/>
            </a:r>
            <a:br>
              <a:rPr lang="fr-CH" sz="2000" dirty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</a:br>
            <a:r>
              <a:rPr lang="fr-CH" sz="2000" dirty="0" smtClean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EPFL</a:t>
            </a: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25.04.2017</a:t>
            </a:r>
          </a:p>
          <a:p>
            <a:pPr algn="l"/>
            <a:r>
              <a:rPr lang="fr-CH" sz="2000" dirty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/>
            </a:r>
            <a:br>
              <a:rPr lang="fr-CH" sz="2000" dirty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</a:br>
            <a:r>
              <a:rPr lang="fr-CH" sz="2000" dirty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Maria MAINA</a:t>
            </a:r>
            <a:endParaRPr lang="fr-FR" sz="2000" dirty="0">
              <a:solidFill>
                <a:schemeClr val="tx1"/>
              </a:solidFill>
              <a:latin typeface="Frutiger 55 Roman" panose="00000400000000000000" pitchFamily="2" charset="0"/>
              <a:cs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Defensive</a:t>
            </a:r>
            <a:r>
              <a:rPr lang="fr-FR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publications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Goal: create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prior art describing an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invention/design in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order to prevent others from later obtaining a patent on the same or a closely-related invention.</a:t>
            </a: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 smtClean="0">
              <a:solidFill>
                <a:srgbClr val="FF0000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Defensive</a:t>
            </a:r>
            <a:r>
              <a:rPr lang="fr-FR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publications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necteur droit avec flèche 34"/>
          <p:cNvCxnSpPr/>
          <p:nvPr/>
        </p:nvCxnSpPr>
        <p:spPr>
          <a:xfrm flipV="1">
            <a:off x="2358559" y="3283988"/>
            <a:ext cx="60075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124619" y="3086909"/>
            <a:ext cx="0" cy="39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12"/>
          <p:cNvSpPr txBox="1">
            <a:spLocks noChangeArrowheads="1"/>
          </p:cNvSpPr>
          <p:nvPr/>
        </p:nvSpPr>
        <p:spPr bwMode="auto">
          <a:xfrm>
            <a:off x="4589593" y="4379420"/>
            <a:ext cx="318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err="1" smtClean="0">
                <a:solidFill>
                  <a:schemeClr val="accent1"/>
                </a:solidFill>
              </a:rPr>
              <a:t>Filing</a:t>
            </a:r>
            <a:r>
              <a:rPr lang="fr-CH" altLang="fr-FR" sz="1400" dirty="0" smtClean="0">
                <a:solidFill>
                  <a:schemeClr val="accent1"/>
                </a:solidFill>
              </a:rPr>
              <a:t> of a patent application on A</a:t>
            </a:r>
            <a:endParaRPr lang="fr-CH" altLang="fr-FR" sz="1400" dirty="0">
              <a:solidFill>
                <a:schemeClr val="accent1"/>
              </a:solidFill>
            </a:endParaRPr>
          </a:p>
        </p:txBody>
      </p:sp>
      <p:sp>
        <p:nvSpPr>
          <p:cNvPr id="38" name="ZoneTexte 12"/>
          <p:cNvSpPr txBox="1">
            <a:spLocks noChangeArrowheads="1"/>
          </p:cNvSpPr>
          <p:nvPr/>
        </p:nvSpPr>
        <p:spPr bwMode="auto">
          <a:xfrm>
            <a:off x="4589593" y="4149466"/>
            <a:ext cx="107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chemeClr val="accent1"/>
                </a:solidFill>
              </a:rPr>
              <a:t>25.04.2017</a:t>
            </a:r>
            <a:endParaRPr lang="fr-CH" altLang="fr-FR" sz="1400" dirty="0">
              <a:solidFill>
                <a:schemeClr val="accent1"/>
              </a:solidFill>
            </a:endParaRPr>
          </a:p>
        </p:txBody>
      </p:sp>
      <p:sp>
        <p:nvSpPr>
          <p:cNvPr id="39" name="Rectangle avec flèche vers la gauche 38"/>
          <p:cNvSpPr/>
          <p:nvPr/>
        </p:nvSpPr>
        <p:spPr>
          <a:xfrm>
            <a:off x="793285" y="2691260"/>
            <a:ext cx="4249738" cy="1193800"/>
          </a:xfrm>
          <a:prstGeom prst="leftArrowCallout">
            <a:avLst/>
          </a:prstGeom>
          <a:gradFill>
            <a:gsLst>
              <a:gs pos="80000">
                <a:schemeClr val="accent3">
                  <a:lumMod val="20000"/>
                  <a:lumOff val="80000"/>
                  <a:alpha val="18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ZoneTexte 12"/>
          <p:cNvSpPr txBox="1">
            <a:spLocks noChangeArrowheads="1"/>
          </p:cNvSpPr>
          <p:nvPr/>
        </p:nvSpPr>
        <p:spPr bwMode="auto">
          <a:xfrm>
            <a:off x="2397096" y="2789569"/>
            <a:ext cx="2223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chemeClr val="accent3">
                    <a:lumMod val="50000"/>
                  </a:schemeClr>
                </a:solidFill>
              </a:rPr>
              <a:t>State of the art</a:t>
            </a:r>
            <a:endParaRPr lang="fr-CH" alt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4361984" y="3377060"/>
            <a:ext cx="660400" cy="77240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12"/>
          <p:cNvSpPr txBox="1">
            <a:spLocks noChangeArrowheads="1"/>
          </p:cNvSpPr>
          <p:nvPr/>
        </p:nvSpPr>
        <p:spPr bwMode="auto">
          <a:xfrm>
            <a:off x="3405736" y="4162218"/>
            <a:ext cx="107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chemeClr val="accent3"/>
                </a:solidFill>
              </a:rPr>
              <a:t>24.04.2017</a:t>
            </a:r>
            <a:endParaRPr lang="fr-CH" altLang="fr-FR" sz="1400" dirty="0">
              <a:solidFill>
                <a:schemeClr val="accent3"/>
              </a:solidFill>
            </a:endParaRPr>
          </a:p>
        </p:txBody>
      </p:sp>
      <p:cxnSp>
        <p:nvCxnSpPr>
          <p:cNvPr id="46" name="Connecteur droit avec flèche 45"/>
          <p:cNvCxnSpPr>
            <a:stCxn id="38" idx="0"/>
          </p:cNvCxnSpPr>
          <p:nvPr/>
        </p:nvCxnSpPr>
        <p:spPr>
          <a:xfrm flipV="1">
            <a:off x="5124619" y="3592960"/>
            <a:ext cx="0" cy="556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2724319" y="3099609"/>
            <a:ext cx="0" cy="395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2724319" y="3605660"/>
            <a:ext cx="0" cy="556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12"/>
          <p:cNvSpPr txBox="1">
            <a:spLocks noChangeArrowheads="1"/>
          </p:cNvSpPr>
          <p:nvPr/>
        </p:nvSpPr>
        <p:spPr bwMode="auto">
          <a:xfrm>
            <a:off x="2189293" y="4392120"/>
            <a:ext cx="318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rgbClr val="FF0000"/>
                </a:solidFill>
              </a:rPr>
              <a:t>Publication of A</a:t>
            </a:r>
            <a:endParaRPr lang="fr-CH" altLang="fr-FR" sz="1400" dirty="0">
              <a:solidFill>
                <a:srgbClr val="FF0000"/>
              </a:solidFill>
            </a:endParaRPr>
          </a:p>
        </p:txBody>
      </p:sp>
      <p:sp>
        <p:nvSpPr>
          <p:cNvPr id="54" name="ZoneTexte 12"/>
          <p:cNvSpPr txBox="1">
            <a:spLocks noChangeArrowheads="1"/>
          </p:cNvSpPr>
          <p:nvPr/>
        </p:nvSpPr>
        <p:spPr bwMode="auto">
          <a:xfrm>
            <a:off x="2189293" y="4162166"/>
            <a:ext cx="107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rgbClr val="FF0000"/>
                </a:solidFill>
              </a:rPr>
              <a:t>04.09.2016</a:t>
            </a:r>
            <a:endParaRPr lang="fr-CH" alt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Defensive</a:t>
            </a:r>
            <a:r>
              <a:rPr lang="fr-FR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publications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necteur droit avec flèche 34"/>
          <p:cNvCxnSpPr/>
          <p:nvPr/>
        </p:nvCxnSpPr>
        <p:spPr>
          <a:xfrm>
            <a:off x="696040" y="3283995"/>
            <a:ext cx="7683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138263" y="3086915"/>
            <a:ext cx="0" cy="39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12"/>
          <p:cNvSpPr txBox="1">
            <a:spLocks noChangeArrowheads="1"/>
          </p:cNvSpPr>
          <p:nvPr/>
        </p:nvSpPr>
        <p:spPr bwMode="auto">
          <a:xfrm>
            <a:off x="4603237" y="4379426"/>
            <a:ext cx="3435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err="1" smtClean="0">
                <a:solidFill>
                  <a:schemeClr val="accent1"/>
                </a:solidFill>
              </a:rPr>
              <a:t>Filing</a:t>
            </a:r>
            <a:r>
              <a:rPr lang="fr-CH" altLang="fr-FR" sz="1400" dirty="0" smtClean="0">
                <a:solidFill>
                  <a:schemeClr val="accent1"/>
                </a:solidFill>
              </a:rPr>
              <a:t> of a patent application on A+B</a:t>
            </a:r>
            <a:endParaRPr lang="fr-CH" altLang="fr-FR" sz="1400" dirty="0">
              <a:solidFill>
                <a:schemeClr val="accent1"/>
              </a:solidFill>
            </a:endParaRPr>
          </a:p>
        </p:txBody>
      </p:sp>
      <p:sp>
        <p:nvSpPr>
          <p:cNvPr id="38" name="ZoneTexte 12"/>
          <p:cNvSpPr txBox="1">
            <a:spLocks noChangeArrowheads="1"/>
          </p:cNvSpPr>
          <p:nvPr/>
        </p:nvSpPr>
        <p:spPr bwMode="auto">
          <a:xfrm>
            <a:off x="4603237" y="4149472"/>
            <a:ext cx="107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chemeClr val="accent1"/>
                </a:solidFill>
              </a:rPr>
              <a:t>25.04.2017</a:t>
            </a:r>
            <a:endParaRPr lang="fr-CH" altLang="fr-FR" sz="1400" dirty="0">
              <a:solidFill>
                <a:schemeClr val="accent1"/>
              </a:solidFill>
            </a:endParaRPr>
          </a:p>
        </p:txBody>
      </p:sp>
      <p:sp>
        <p:nvSpPr>
          <p:cNvPr id="39" name="Rectangle avec flèche vers la gauche 38"/>
          <p:cNvSpPr/>
          <p:nvPr/>
        </p:nvSpPr>
        <p:spPr>
          <a:xfrm>
            <a:off x="464028" y="2691266"/>
            <a:ext cx="4592639" cy="1193800"/>
          </a:xfrm>
          <a:prstGeom prst="leftArrowCallout">
            <a:avLst/>
          </a:prstGeom>
          <a:gradFill>
            <a:gsLst>
              <a:gs pos="80000">
                <a:schemeClr val="accent3">
                  <a:lumMod val="20000"/>
                  <a:lumOff val="80000"/>
                  <a:alpha val="18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ZoneTexte 12"/>
          <p:cNvSpPr txBox="1">
            <a:spLocks noChangeArrowheads="1"/>
          </p:cNvSpPr>
          <p:nvPr/>
        </p:nvSpPr>
        <p:spPr bwMode="auto">
          <a:xfrm>
            <a:off x="2202937" y="2775795"/>
            <a:ext cx="2223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chemeClr val="accent3">
                    <a:lumMod val="50000"/>
                  </a:schemeClr>
                </a:solidFill>
              </a:rPr>
              <a:t>State of the art</a:t>
            </a:r>
            <a:endParaRPr lang="fr-CH" alt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4375628" y="3377066"/>
            <a:ext cx="660400" cy="77240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12"/>
          <p:cNvSpPr txBox="1">
            <a:spLocks noChangeArrowheads="1"/>
          </p:cNvSpPr>
          <p:nvPr/>
        </p:nvSpPr>
        <p:spPr bwMode="auto">
          <a:xfrm>
            <a:off x="3419380" y="4162224"/>
            <a:ext cx="107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chemeClr val="accent3"/>
                </a:solidFill>
              </a:rPr>
              <a:t>24.04.2017</a:t>
            </a:r>
            <a:endParaRPr lang="fr-CH" altLang="fr-FR" sz="1400" dirty="0">
              <a:solidFill>
                <a:schemeClr val="accent3"/>
              </a:solidFill>
            </a:endParaRPr>
          </a:p>
        </p:txBody>
      </p:sp>
      <p:cxnSp>
        <p:nvCxnSpPr>
          <p:cNvPr id="46" name="Connecteur droit avec flèche 45"/>
          <p:cNvCxnSpPr>
            <a:stCxn id="38" idx="0"/>
          </p:cNvCxnSpPr>
          <p:nvPr/>
        </p:nvCxnSpPr>
        <p:spPr>
          <a:xfrm flipV="1">
            <a:off x="5138263" y="3592966"/>
            <a:ext cx="0" cy="556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2737963" y="3099615"/>
            <a:ext cx="0" cy="395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2710174" y="3605666"/>
            <a:ext cx="27789" cy="1819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12"/>
          <p:cNvSpPr txBox="1">
            <a:spLocks noChangeArrowheads="1"/>
          </p:cNvSpPr>
          <p:nvPr/>
        </p:nvSpPr>
        <p:spPr bwMode="auto">
          <a:xfrm>
            <a:off x="2202937" y="5688662"/>
            <a:ext cx="318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rgbClr val="FF0000"/>
                </a:solidFill>
              </a:rPr>
              <a:t>Publication of A</a:t>
            </a:r>
            <a:endParaRPr lang="fr-CH" altLang="fr-FR" sz="1400" dirty="0">
              <a:solidFill>
                <a:srgbClr val="FF0000"/>
              </a:solidFill>
            </a:endParaRPr>
          </a:p>
        </p:txBody>
      </p:sp>
      <p:sp>
        <p:nvSpPr>
          <p:cNvPr id="54" name="ZoneTexte 12"/>
          <p:cNvSpPr txBox="1">
            <a:spLocks noChangeArrowheads="1"/>
          </p:cNvSpPr>
          <p:nvPr/>
        </p:nvSpPr>
        <p:spPr bwMode="auto">
          <a:xfrm>
            <a:off x="2202937" y="5458708"/>
            <a:ext cx="107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rgbClr val="FF0000"/>
                </a:solidFill>
              </a:rPr>
              <a:t>04.09.2016</a:t>
            </a:r>
            <a:endParaRPr lang="fr-CH" altLang="fr-FR" sz="1400" dirty="0">
              <a:solidFill>
                <a:srgbClr val="FF0000"/>
              </a:solidFill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3245200" y="3101887"/>
            <a:ext cx="0" cy="395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59" idx="0"/>
          </p:cNvCxnSpPr>
          <p:nvPr/>
        </p:nvCxnSpPr>
        <p:spPr>
          <a:xfrm flipV="1">
            <a:off x="3245200" y="3607938"/>
            <a:ext cx="0" cy="1279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12"/>
          <p:cNvSpPr txBox="1">
            <a:spLocks noChangeArrowheads="1"/>
          </p:cNvSpPr>
          <p:nvPr/>
        </p:nvSpPr>
        <p:spPr bwMode="auto">
          <a:xfrm>
            <a:off x="2710174" y="5117732"/>
            <a:ext cx="318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chemeClr val="tx1"/>
                </a:solidFill>
              </a:rPr>
              <a:t>Publication of B</a:t>
            </a:r>
            <a:endParaRPr lang="fr-CH" altLang="fr-FR" sz="1400" dirty="0">
              <a:solidFill>
                <a:schemeClr val="tx1"/>
              </a:solidFill>
            </a:endParaRPr>
          </a:p>
        </p:txBody>
      </p:sp>
      <p:sp>
        <p:nvSpPr>
          <p:cNvPr id="59" name="ZoneTexte 12"/>
          <p:cNvSpPr txBox="1">
            <a:spLocks noChangeArrowheads="1"/>
          </p:cNvSpPr>
          <p:nvPr/>
        </p:nvSpPr>
        <p:spPr bwMode="auto">
          <a:xfrm>
            <a:off x="2710174" y="4887778"/>
            <a:ext cx="107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chemeClr val="tx1"/>
                </a:solidFill>
              </a:rPr>
              <a:t>06.03.2017</a:t>
            </a:r>
            <a:endParaRPr lang="fr-CH" alt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Where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I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can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publish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?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Where you want, as long as the publication is / could be accessible.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Until recently, there was no really suitable channel for publishing inventions rapidly,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cost-effectively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and with limited administrative constraints.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8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Traditional technical papers published in a journal.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Internet publications.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Specialized websites.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16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Where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I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can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publish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?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72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Traditional technical papers published in a journal usually imply long delays and the risk to have the text rejected or amended by the reviewers.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16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Papers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521" y="3694842"/>
            <a:ext cx="3717122" cy="25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Internet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discolsures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Internet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publications are easier to achieve, but it may be difficult or even impossible to prove later on </a:t>
            </a:r>
            <a:r>
              <a:rPr lang="en-US" sz="2400" u="sng" kern="0" dirty="0">
                <a:solidFill>
                  <a:srgbClr val="404B56"/>
                </a:solidFill>
                <a:latin typeface="Frutiger 55 Roman" pitchFamily="2" charset="0"/>
              </a:rPr>
              <a:t>which information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 was published and on </a:t>
            </a:r>
            <a:r>
              <a:rPr lang="en-US" sz="2400" u="sng" kern="0" dirty="0">
                <a:solidFill>
                  <a:srgbClr val="404B56"/>
                </a:solidFill>
                <a:latin typeface="Frutiger 55 Roman" pitchFamily="2" charset="0"/>
              </a:rPr>
              <a:t>what date </a:t>
            </a:r>
            <a:r>
              <a:rPr lang="en-US" sz="2400" u="sng" kern="0" dirty="0" smtClean="0">
                <a:solidFill>
                  <a:srgbClr val="404B56"/>
                </a:solidFill>
                <a:latin typeface="Frutiger 55 Roman" pitchFamily="2" charset="0"/>
              </a:rPr>
              <a:t>exactly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. </a:t>
            </a: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Not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all web pages mention when they were published. Also, websites are easily updated, yet most do not provide any archive of previously displayed material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(…but internet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archiving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service as the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so-called "</a:t>
            </a:r>
            <a:r>
              <a:rPr lang="en-US" sz="2400" kern="0" dirty="0" err="1">
                <a:solidFill>
                  <a:srgbClr val="404B56"/>
                </a:solidFill>
                <a:latin typeface="Frutiger 55 Roman" pitchFamily="2" charset="0"/>
              </a:rPr>
              <a:t>Wayback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 Machine"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www.archive.org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).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71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Internet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discolsures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Neither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restricting access to a limited circle of people (e.g. by password protection) nor requiring payment for access (analogous to purchasing a book or subscribing to a journal) prevent a web page from forming part of the state of the art. </a:t>
            </a: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It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is sufficient if the web page is in principle available without any bar of confidentiality.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084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Specialized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websites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 Suggested to use specialized websites.</a:t>
            </a: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1600" kern="0" dirty="0" smtClean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86" y="2283673"/>
            <a:ext cx="4876800" cy="1942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916" y="4322107"/>
            <a:ext cx="4557484" cy="22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97" y="1337481"/>
            <a:ext cx="8128882" cy="4716438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Specialized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websites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6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Summary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Defensive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publications</a:t>
            </a: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Dating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of documents</a:t>
            </a: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Brief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overview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of no-patent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strategies</a:t>
            </a:r>
            <a:endParaRPr lang="fr-FR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64" y="1119091"/>
            <a:ext cx="8079472" cy="4619818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Specialized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websites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1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123295"/>
            <a:ext cx="7915700" cy="4611410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Specialized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websites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40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Defensive</a:t>
            </a:r>
            <a:r>
              <a:rPr lang="fr-FR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publications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49462"/>
              </p:ext>
            </p:extLst>
          </p:nvPr>
        </p:nvGraphicFramePr>
        <p:xfrm>
          <a:off x="1547813" y="1828800"/>
          <a:ext cx="6096000" cy="392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65774">
                <a:tc>
                  <a:txBody>
                    <a:bodyPr/>
                    <a:lstStyle/>
                    <a:p>
                      <a:pPr algn="ctr"/>
                      <a:r>
                        <a:rPr lang="fr-CH" sz="2400" baseline="0" dirty="0" smtClean="0">
                          <a:latin typeface="Frutiger 55 Roman" panose="00000400000000000000" pitchFamily="2" charset="0"/>
                        </a:rPr>
                        <a:t>Pros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>
                          <a:latin typeface="Frutiger 55 Roman" panose="00000400000000000000" pitchFamily="2" charset="0"/>
                        </a:rPr>
                        <a:t>Cons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1018422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Low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cost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One-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way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decision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: patent not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available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anymore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after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publication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905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Preven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t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competitors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from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patenting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the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same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solution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Divulgation of the invention</a:t>
                      </a:r>
                    </a:p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Improvements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could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be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patented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by a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competitor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Does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not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increase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the value of a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company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9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Example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1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160463" y="16383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 An example from the real life….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547" y="5131559"/>
            <a:ext cx="1422322" cy="1365712"/>
          </a:xfrm>
          <a:prstGeom prst="rect">
            <a:avLst/>
          </a:prstGeom>
        </p:spPr>
      </p:pic>
      <p:sp>
        <p:nvSpPr>
          <p:cNvPr id="12" name="Bulle ronde 11"/>
          <p:cNvSpPr/>
          <p:nvPr/>
        </p:nvSpPr>
        <p:spPr>
          <a:xfrm>
            <a:off x="3152633" y="2555935"/>
            <a:ext cx="4995080" cy="257562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103821" y="3164301"/>
            <a:ext cx="3388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Frutiger 55 Roman" panose="00000400000000000000" pitchFamily="2" charset="0"/>
              </a:rPr>
              <a:t>Dear</a:t>
            </a:r>
            <a:r>
              <a:rPr lang="fr-CH" dirty="0" smtClean="0">
                <a:latin typeface="Frutiger 55 Roman" panose="00000400000000000000" pitchFamily="2" charset="0"/>
              </a:rPr>
              <a:t> M. Patent Attorney, </a:t>
            </a:r>
            <a:r>
              <a:rPr lang="fr-CH" dirty="0" err="1" smtClean="0">
                <a:latin typeface="Frutiger 55 Roman" panose="00000400000000000000" pitchFamily="2" charset="0"/>
              </a:rPr>
              <a:t>I’m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sorry</a:t>
            </a:r>
            <a:r>
              <a:rPr lang="fr-CH" dirty="0" smtClean="0">
                <a:latin typeface="Frutiger 55 Roman" panose="00000400000000000000" pitchFamily="2" charset="0"/>
              </a:rPr>
              <a:t>, I have </a:t>
            </a:r>
            <a:r>
              <a:rPr lang="fr-CH" dirty="0" err="1" smtClean="0">
                <a:latin typeface="Frutiger 55 Roman" panose="00000400000000000000" pitchFamily="2" charset="0"/>
              </a:rPr>
              <a:t>decided</a:t>
            </a:r>
            <a:r>
              <a:rPr lang="fr-CH" dirty="0" smtClean="0">
                <a:latin typeface="Frutiger 55 Roman" panose="00000400000000000000" pitchFamily="2" charset="0"/>
              </a:rPr>
              <a:t> to abandon </a:t>
            </a:r>
            <a:r>
              <a:rPr lang="fr-CH" dirty="0" err="1" smtClean="0">
                <a:latin typeface="Frutiger 55 Roman" panose="00000400000000000000" pitchFamily="2" charset="0"/>
              </a:rPr>
              <a:t>my</a:t>
            </a:r>
            <a:r>
              <a:rPr lang="fr-CH" dirty="0" smtClean="0">
                <a:latin typeface="Frutiger 55 Roman" panose="00000400000000000000" pitchFamily="2" charset="0"/>
              </a:rPr>
              <a:t> patent application… </a:t>
            </a:r>
            <a:endParaRPr lang="fr-CH" dirty="0">
              <a:latin typeface="Frutiger 55 Roma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Example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1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Each patent application is in generally published 18 months after the priority/filing date.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6" y="3207143"/>
            <a:ext cx="8594724" cy="13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Example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1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If the application has been already published and it is abandoned, it belongs to the prior art.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An abandoned application does not grant any monopoly to the applicant.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210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Example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2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 Another example…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742" y="3525837"/>
            <a:ext cx="2486025" cy="302895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004735" y="2388359"/>
            <a:ext cx="4080680" cy="2279176"/>
          </a:xfrm>
          <a:prstGeom prst="wedgeRound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Frutiger 55 Roman" panose="00000400000000000000" pitchFamily="2" charset="0"/>
              </a:rPr>
              <a:t>THANK YOU FOR THIS INTERVIEW! </a:t>
            </a:r>
            <a:br>
              <a:rPr lang="fr-CH" dirty="0" smtClean="0">
                <a:solidFill>
                  <a:schemeClr val="tx1"/>
                </a:solidFill>
                <a:latin typeface="Frutiger 55 Roman" panose="00000400000000000000" pitchFamily="2" charset="0"/>
              </a:rPr>
            </a:br>
            <a:r>
              <a:rPr lang="fr-CH" dirty="0" smtClean="0">
                <a:solidFill>
                  <a:schemeClr val="tx1"/>
                </a:solidFill>
                <a:latin typeface="Frutiger 55 Roman" panose="00000400000000000000" pitchFamily="2" charset="0"/>
              </a:rPr>
              <a:t>I’M PROUD TO BE SO FAMOUS AFTER PUBLISHING A SCIENTIFIC PAPER ON MY INVENTION.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  <a:latin typeface="Frutiger 55 Roman" panose="00000400000000000000" pitchFamily="2" charset="0"/>
              </a:rPr>
              <a:t>I’M PLANNING</a:t>
            </a:r>
            <a:br>
              <a:rPr lang="fr-CH" dirty="0" smtClean="0">
                <a:solidFill>
                  <a:schemeClr val="tx1"/>
                </a:solidFill>
                <a:latin typeface="Frutiger 55 Roman" panose="00000400000000000000" pitchFamily="2" charset="0"/>
              </a:rPr>
            </a:br>
            <a:r>
              <a:rPr lang="fr-CH" dirty="0" smtClean="0">
                <a:solidFill>
                  <a:schemeClr val="tx1"/>
                </a:solidFill>
                <a:latin typeface="Frutiger 55 Roman" panose="00000400000000000000" pitchFamily="2" charset="0"/>
              </a:rPr>
              <a:t>TO PROTECT IT IN THE NEAR FUTURE BY A PATENT!</a:t>
            </a:r>
            <a:endParaRPr lang="fr-CH" dirty="0">
              <a:solidFill>
                <a:schemeClr val="tx1"/>
              </a:solidFill>
              <a:latin typeface="Frutiger 55 Roma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Example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2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When it was published?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Where?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What has been published?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Where a patent application can possibly be filed? (check for Countries and/or IP rights with a grace period)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3122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Grace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period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In some Countries, if an applicant/inventor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files a patent application within a certain time after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disclosing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the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invention,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the earlier disclosure is not considered to be prior art to the patent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application.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12 months (e.g. USA), 6 months (e.g. JP, SM).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Other IP titles (utility models, designs, …).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971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Example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3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160463" y="16383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 Another example….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547" y="5131559"/>
            <a:ext cx="1422322" cy="1365712"/>
          </a:xfrm>
          <a:prstGeom prst="rect">
            <a:avLst/>
          </a:prstGeom>
        </p:spPr>
      </p:pic>
      <p:sp>
        <p:nvSpPr>
          <p:cNvPr id="12" name="Bulle ronde 11"/>
          <p:cNvSpPr/>
          <p:nvPr/>
        </p:nvSpPr>
        <p:spPr>
          <a:xfrm>
            <a:off x="3152633" y="2555935"/>
            <a:ext cx="4995080" cy="257562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117469" y="2857767"/>
            <a:ext cx="33888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Frutiger 55 Roman" panose="00000400000000000000" pitchFamily="2" charset="0"/>
              </a:rPr>
              <a:t>Dear</a:t>
            </a:r>
            <a:r>
              <a:rPr lang="fr-CH" dirty="0" smtClean="0">
                <a:latin typeface="Frutiger 55 Roman" panose="00000400000000000000" pitchFamily="2" charset="0"/>
              </a:rPr>
              <a:t> M. Patent Attorney, I </a:t>
            </a:r>
            <a:r>
              <a:rPr lang="fr-CH" dirty="0" err="1" smtClean="0">
                <a:latin typeface="Frutiger 55 Roman" panose="00000400000000000000" pitchFamily="2" charset="0"/>
              </a:rPr>
              <a:t>want</a:t>
            </a:r>
            <a:r>
              <a:rPr lang="fr-CH" dirty="0" smtClean="0">
                <a:latin typeface="Frutiger 55 Roman" panose="00000400000000000000" pitchFamily="2" charset="0"/>
              </a:rPr>
              <a:t> to file a patent application on </a:t>
            </a:r>
            <a:r>
              <a:rPr lang="fr-CH" dirty="0" err="1" smtClean="0">
                <a:latin typeface="Frutiger 55 Roman" panose="00000400000000000000" pitchFamily="2" charset="0"/>
              </a:rPr>
              <a:t>my</a:t>
            </a:r>
            <a:r>
              <a:rPr lang="fr-CH" dirty="0" smtClean="0">
                <a:latin typeface="Frutiger 55 Roman" panose="00000400000000000000" pitchFamily="2" charset="0"/>
              </a:rPr>
              <a:t> invention!</a:t>
            </a:r>
          </a:p>
          <a:p>
            <a:r>
              <a:rPr lang="fr-CH" dirty="0" smtClean="0">
                <a:latin typeface="Frutiger 55 Roman" panose="00000400000000000000" pitchFamily="2" charset="0"/>
              </a:rPr>
              <a:t>I </a:t>
            </a:r>
            <a:r>
              <a:rPr lang="fr-CH" dirty="0" err="1" smtClean="0">
                <a:latin typeface="Frutiger 55 Roman" panose="00000400000000000000" pitchFamily="2" charset="0"/>
              </a:rPr>
              <a:t>divulgated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it</a:t>
            </a:r>
            <a:r>
              <a:rPr lang="fr-CH" dirty="0" smtClean="0">
                <a:latin typeface="Frutiger 55 Roman" panose="00000400000000000000" pitchFamily="2" charset="0"/>
              </a:rPr>
              <a:t> on </a:t>
            </a:r>
            <a:r>
              <a:rPr lang="fr-CH" dirty="0" err="1" smtClean="0">
                <a:latin typeface="Frutiger 55 Roman" panose="00000400000000000000" pitchFamily="2" charset="0"/>
              </a:rPr>
              <a:t>my</a:t>
            </a:r>
            <a:r>
              <a:rPr lang="fr-CH" dirty="0" smtClean="0">
                <a:latin typeface="Frutiger 55 Roman" panose="00000400000000000000" pitchFamily="2" charset="0"/>
              </a:rPr>
              <a:t> internet </a:t>
            </a:r>
            <a:r>
              <a:rPr lang="fr-CH" dirty="0" err="1" smtClean="0">
                <a:latin typeface="Frutiger 55 Roman" panose="00000400000000000000" pitchFamily="2" charset="0"/>
              </a:rPr>
              <a:t>website</a:t>
            </a:r>
            <a:r>
              <a:rPr lang="fr-CH" dirty="0" smtClean="0">
                <a:latin typeface="Frutiger 55 Roman" panose="00000400000000000000" pitchFamily="2" charset="0"/>
              </a:rPr>
              <a:t> 1 </a:t>
            </a:r>
            <a:r>
              <a:rPr lang="fr-CH" dirty="0" err="1" smtClean="0">
                <a:latin typeface="Frutiger 55 Roman" panose="00000400000000000000" pitchFamily="2" charset="0"/>
              </a:rPr>
              <a:t>month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ago</a:t>
            </a:r>
            <a:r>
              <a:rPr lang="fr-CH" dirty="0" smtClean="0">
                <a:latin typeface="Frutiger 55 Roman" panose="00000400000000000000" pitchFamily="2" charset="0"/>
              </a:rPr>
              <a:t> but I </a:t>
            </a:r>
            <a:r>
              <a:rPr lang="fr-CH" dirty="0" err="1" smtClean="0">
                <a:latin typeface="Frutiger 55 Roman" panose="00000400000000000000" pitchFamily="2" charset="0"/>
              </a:rPr>
              <a:t>just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withdrawn</a:t>
            </a:r>
            <a:r>
              <a:rPr lang="fr-CH" dirty="0" smtClean="0">
                <a:latin typeface="Frutiger 55 Roman" panose="00000400000000000000" pitchFamily="2" charset="0"/>
              </a:rPr>
              <a:t> the internet page… </a:t>
            </a:r>
            <a:endParaRPr lang="fr-CH" dirty="0">
              <a:latin typeface="Frutiger 55 Roma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Summary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Defensive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publications</a:t>
            </a: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Dating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of documents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Brief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overview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of no-patent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strategies</a:t>
            </a:r>
            <a:endParaRPr lang="fr-FR" sz="16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7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Example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3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It was available 3 months, 3 weeks or 20 minutes?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3 weeks “sufficiently long” (T1553/06, r.6.7.5)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No decision on 20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minutes (T1553/06,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r.6.7.3)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744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Example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3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Requirement for availability (T1553/06, r.6.7.3)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Document could be found with a public engine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Using one or more keywords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All related to the essence of content of document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A document only accessible through non-public URL is not available to the public (unless the URL is so straightforward that it can be readily guessed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) (T1553/06,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r.6.6, 6.7.3, 6.8.3)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Summary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Defensive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publications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Dating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of documents</a:t>
            </a: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Brief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overview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of no-patent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strategies</a:t>
            </a:r>
            <a:endParaRPr lang="fr-FR" sz="16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1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Dating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of documents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There is a need to prove a date for a document, so as to determine if it belongs to the prior art.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337920" y="3904514"/>
            <a:ext cx="60075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103980" y="3707435"/>
            <a:ext cx="0" cy="39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4568954" y="4999946"/>
            <a:ext cx="318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err="1" smtClean="0">
                <a:solidFill>
                  <a:schemeClr val="accent1"/>
                </a:solidFill>
              </a:rPr>
              <a:t>Filing</a:t>
            </a:r>
            <a:r>
              <a:rPr lang="fr-CH" altLang="fr-FR" sz="1400" dirty="0" smtClean="0">
                <a:solidFill>
                  <a:schemeClr val="accent1"/>
                </a:solidFill>
              </a:rPr>
              <a:t> of a patent application</a:t>
            </a:r>
            <a:endParaRPr lang="fr-CH" altLang="fr-FR" sz="1400" dirty="0">
              <a:solidFill>
                <a:schemeClr val="accent1"/>
              </a:solidFill>
            </a:endParaRPr>
          </a:p>
        </p:txBody>
      </p:sp>
      <p:sp>
        <p:nvSpPr>
          <p:cNvPr id="14" name="Rectangle avec flèche vers la gauche 13"/>
          <p:cNvSpPr/>
          <p:nvPr/>
        </p:nvSpPr>
        <p:spPr>
          <a:xfrm>
            <a:off x="772646" y="3311786"/>
            <a:ext cx="4249738" cy="1193800"/>
          </a:xfrm>
          <a:prstGeom prst="leftArrowCallout">
            <a:avLst/>
          </a:prstGeom>
          <a:gradFill>
            <a:gsLst>
              <a:gs pos="80000">
                <a:schemeClr val="accent3">
                  <a:lumMod val="20000"/>
                  <a:lumOff val="80000"/>
                  <a:alpha val="18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2"/>
          <p:cNvSpPr txBox="1">
            <a:spLocks noChangeArrowheads="1"/>
          </p:cNvSpPr>
          <p:nvPr/>
        </p:nvSpPr>
        <p:spPr bwMode="auto">
          <a:xfrm>
            <a:off x="2376457" y="3410095"/>
            <a:ext cx="2223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chemeClr val="accent3">
                    <a:lumMod val="50000"/>
                  </a:schemeClr>
                </a:solidFill>
              </a:rPr>
              <a:t>State of the art</a:t>
            </a:r>
            <a:endParaRPr lang="fr-CH" alt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103980" y="4213486"/>
            <a:ext cx="0" cy="556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703680" y="3720135"/>
            <a:ext cx="0" cy="395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2703680" y="4226186"/>
            <a:ext cx="0" cy="556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12"/>
          <p:cNvSpPr txBox="1">
            <a:spLocks noChangeArrowheads="1"/>
          </p:cNvSpPr>
          <p:nvPr/>
        </p:nvSpPr>
        <p:spPr bwMode="auto">
          <a:xfrm>
            <a:off x="2168654" y="5012646"/>
            <a:ext cx="318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fr-CH" altLang="fr-FR" sz="1400" dirty="0" smtClean="0">
                <a:solidFill>
                  <a:srgbClr val="FF0000"/>
                </a:solidFill>
              </a:rPr>
              <a:t>Publication of A</a:t>
            </a:r>
            <a:endParaRPr lang="fr-CH" alt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Dating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of documents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There is a need to prove a date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in first to file systems: the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first applicant of the patent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is considered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to be the rightful owner of the patent, regardless of whether or not he is the first inventor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The first inventor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cannot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prohibit the first applicant from exploiting the invention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(he has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no monopoly, no exclusivity on his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creation).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3504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Dating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of documents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897894" y="93212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Frutiger 55 Roman" pitchFamily="2" charset="0"/>
              </a:rPr>
              <a:t>However</a:t>
            </a:r>
            <a:r>
              <a:rPr lang="en-US" sz="2400" kern="0" dirty="0">
                <a:latin typeface="Frutiger 55 Roman" pitchFamily="2" charset="0"/>
              </a:rPr>
              <a:t>, </a:t>
            </a:r>
            <a:r>
              <a:rPr lang="en-US" sz="2400" kern="0" dirty="0" smtClean="0">
                <a:latin typeface="Frutiger 55 Roman" pitchFamily="2" charset="0"/>
              </a:rPr>
              <a:t>in some Countries, the </a:t>
            </a:r>
            <a:r>
              <a:rPr lang="en-US" sz="2400" kern="0" dirty="0">
                <a:latin typeface="Frutiger 55 Roman" pitchFamily="2" charset="0"/>
              </a:rPr>
              <a:t>1</a:t>
            </a:r>
            <a:r>
              <a:rPr lang="en-US" sz="2400" kern="0" baseline="30000" dirty="0">
                <a:latin typeface="Frutiger 55 Roman" pitchFamily="2" charset="0"/>
              </a:rPr>
              <a:t>st</a:t>
            </a:r>
            <a:r>
              <a:rPr lang="en-US" sz="2400" kern="0" dirty="0">
                <a:latin typeface="Frutiger 55 Roman" pitchFamily="2" charset="0"/>
              </a:rPr>
              <a:t> owner </a:t>
            </a:r>
            <a:r>
              <a:rPr lang="en-US" sz="2400" kern="0" dirty="0" smtClean="0">
                <a:latin typeface="Frutiger 55 Roman" pitchFamily="2" charset="0"/>
              </a:rPr>
              <a:t>of the technology (i.e. 1</a:t>
            </a:r>
            <a:r>
              <a:rPr lang="en-US" sz="2400" kern="0" baseline="30000" dirty="0" smtClean="0">
                <a:latin typeface="Frutiger 55 Roman" pitchFamily="2" charset="0"/>
              </a:rPr>
              <a:t>st</a:t>
            </a:r>
            <a:r>
              <a:rPr lang="en-US" sz="2400" kern="0" dirty="0" smtClean="0">
                <a:latin typeface="Frutiger 55 Roman" pitchFamily="2" charset="0"/>
              </a:rPr>
              <a:t> inventor/company) may </a:t>
            </a:r>
            <a:r>
              <a:rPr lang="en-US" sz="2400" kern="0" dirty="0">
                <a:latin typeface="Frutiger 55 Roman" pitchFamily="2" charset="0"/>
              </a:rPr>
              <a:t>claim a "prior personal possession right", which will allow </a:t>
            </a:r>
            <a:r>
              <a:rPr lang="en-US" sz="2400" kern="0" dirty="0" smtClean="0">
                <a:latin typeface="Frutiger 55 Roman" pitchFamily="2" charset="0"/>
              </a:rPr>
              <a:t>him/it (and </a:t>
            </a:r>
            <a:r>
              <a:rPr lang="en-US" sz="2400" u="sng" kern="0" dirty="0" smtClean="0">
                <a:latin typeface="Frutiger 55 Roman" pitchFamily="2" charset="0"/>
              </a:rPr>
              <a:t>only</a:t>
            </a:r>
            <a:r>
              <a:rPr lang="en-US" sz="2400" kern="0" dirty="0" smtClean="0">
                <a:latin typeface="Frutiger 55 Roman" pitchFamily="2" charset="0"/>
              </a:rPr>
              <a:t> him/it) to use/manufacture/market… </a:t>
            </a:r>
            <a:r>
              <a:rPr lang="en-US" sz="2400" kern="0" dirty="0">
                <a:latin typeface="Frutiger 55 Roman" pitchFamily="2" charset="0"/>
              </a:rPr>
              <a:t>the invention, despite </a:t>
            </a:r>
            <a:r>
              <a:rPr lang="en-US" sz="2400" kern="0" dirty="0" smtClean="0">
                <a:latin typeface="Frutiger 55 Roman" pitchFamily="2" charset="0"/>
              </a:rPr>
              <a:t>another </a:t>
            </a:r>
            <a:r>
              <a:rPr lang="en-US" sz="2400" kern="0" dirty="0">
                <a:latin typeface="Frutiger 55 Roman" pitchFamily="2" charset="0"/>
              </a:rPr>
              <a:t>patent owner's monopoly</a:t>
            </a:r>
            <a:r>
              <a:rPr lang="en-US" sz="2400" kern="0" dirty="0" smtClean="0">
                <a:latin typeface="Frutiger 55 Roman" pitchFamily="2" charset="0"/>
              </a:rPr>
              <a:t>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Frutiger 55 Roman" pitchFamily="2" charset="0"/>
              </a:rPr>
              <a:t>This </a:t>
            </a:r>
            <a:r>
              <a:rPr lang="en-US" sz="2400" kern="0" dirty="0">
                <a:latin typeface="Frutiger 55 Roman" pitchFamily="2" charset="0"/>
              </a:rPr>
              <a:t>right to exploit the invention can only be granted in some Countries </a:t>
            </a:r>
            <a:r>
              <a:rPr lang="en-US" sz="2400" kern="0" dirty="0" smtClean="0">
                <a:latin typeface="Frutiger 55 Roman" pitchFamily="2" charset="0"/>
              </a:rPr>
              <a:t>by </a:t>
            </a:r>
            <a:r>
              <a:rPr lang="en-US" sz="2400" kern="0" dirty="0">
                <a:latin typeface="Frutiger 55 Roman" pitchFamily="2" charset="0"/>
              </a:rPr>
              <a:t>proving that serious preparation was made with a view to exploit the invention, which is often difficult to prove when the invention has been kept confidential within the </a:t>
            </a:r>
            <a:r>
              <a:rPr lang="en-US" sz="2400" kern="0" dirty="0" smtClean="0">
                <a:latin typeface="Frutiger 55 Roman" pitchFamily="2" charset="0"/>
              </a:rPr>
              <a:t>Company</a:t>
            </a:r>
            <a:r>
              <a:rPr lang="en-US" sz="2400" kern="0" dirty="0">
                <a:latin typeface="Frutiger 55 Roman" pitchFamily="2" charset="0"/>
              </a:rPr>
              <a:t>.</a:t>
            </a:r>
            <a:endParaRPr lang="en-US" sz="2400" kern="0" dirty="0" smtClean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0733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Dating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of documents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1265238" y="15946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797B7E"/>
                </a:solidFill>
                <a:latin typeface="Frutiger 55 Roman" pitchFamily="2" charset="0"/>
              </a:rPr>
              <a:t>T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here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also exists a need to prove a date of creation in terms of copyright. In this case the work or the software is protected from the date of conception, but how can this be proved at a later date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?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819" y="3854450"/>
            <a:ext cx="5829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Dating</a:t>
            </a:r>
            <a:r>
              <a:rPr lang="fr-FR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of documents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Notary</a:t>
            </a: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« Enveloppe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Soleau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 »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Registered</a:t>
            </a:r>
            <a:r>
              <a:rPr lang="fr-FR" sz="2400" kern="0" dirty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mail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Filing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documents at an IP Office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Blockchains</a:t>
            </a:r>
            <a:endParaRPr lang="fr-FR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083" y="2893326"/>
            <a:ext cx="567572" cy="3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Notary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99310"/>
              </p:ext>
            </p:extLst>
          </p:nvPr>
        </p:nvGraphicFramePr>
        <p:xfrm>
          <a:off x="1841500" y="1676381"/>
          <a:ext cx="6096000" cy="408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65774">
                <a:tc>
                  <a:txBody>
                    <a:bodyPr/>
                    <a:lstStyle/>
                    <a:p>
                      <a:pPr algn="ctr"/>
                      <a:r>
                        <a:rPr lang="fr-CH" sz="2400" baseline="0" dirty="0" smtClean="0">
                          <a:latin typeface="Frutiger 55 Roman" panose="00000400000000000000" pitchFamily="2" charset="0"/>
                        </a:rPr>
                        <a:t>Pros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>
                          <a:latin typeface="Frutiger 55 Roman" panose="00000400000000000000" pitchFamily="2" charset="0"/>
                        </a:rPr>
                        <a:t>Cons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1018422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Safe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Cumbersome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procedure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905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Limited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costs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Not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adapted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for companies that create inventions or lines of code every day 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1" y="4390671"/>
            <a:ext cx="1958520" cy="14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Enveloppe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Soleau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France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Not an IP title.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latin typeface="Frutiger 55 Roman" pitchFamily="2" charset="0"/>
              </a:rPr>
              <a:t>Makes it possible to prove the existence of </a:t>
            </a:r>
            <a:r>
              <a:rPr lang="en-US" sz="2400" kern="0" dirty="0" smtClean="0">
                <a:latin typeface="Frutiger 55 Roman" pitchFamily="2" charset="0"/>
              </a:rPr>
              <a:t>a creation/document </a:t>
            </a:r>
            <a:r>
              <a:rPr lang="en-US" sz="2400" kern="0" dirty="0">
                <a:latin typeface="Frutiger 55 Roman" pitchFamily="2" charset="0"/>
              </a:rPr>
              <a:t>on a given </a:t>
            </a:r>
            <a:r>
              <a:rPr lang="en-US" sz="2400" kern="0" dirty="0" smtClean="0">
                <a:latin typeface="Frutiger 55 Roman" pitchFamily="2" charset="0"/>
              </a:rPr>
              <a:t>date from a given person.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Frutiger 55 Roman" pitchFamily="2" charset="0"/>
              </a:rPr>
              <a:t>Available at the INPI, 15 </a:t>
            </a:r>
            <a:r>
              <a:rPr lang="en-US" sz="2400" kern="0" dirty="0">
                <a:latin typeface="Frutiger 55 Roman" pitchFamily="2" charset="0"/>
              </a:rPr>
              <a:t>E</a:t>
            </a:r>
            <a:r>
              <a:rPr lang="en-US" sz="2400" kern="0" dirty="0" smtClean="0">
                <a:latin typeface="Frutiger 55 Roman" pitchFamily="2" charset="0"/>
              </a:rPr>
              <a:t>uros/piece.</a:t>
            </a:r>
            <a:endParaRPr lang="en-US" sz="24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029" y="942975"/>
            <a:ext cx="30289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Before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starting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….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Some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vocabulary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….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6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874" y="2995683"/>
            <a:ext cx="4125330" cy="26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Enveloppe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Soleau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Frutiger 55 Roman" pitchFamily="2" charset="0"/>
              </a:rPr>
              <a:t>Two </a:t>
            </a:r>
            <a:r>
              <a:rPr lang="en-US" sz="2400" kern="0" dirty="0">
                <a:latin typeface="Frutiger 55 Roman" pitchFamily="2" charset="0"/>
              </a:rPr>
              <a:t>compartments: one for you and the other for the INPI</a:t>
            </a:r>
            <a:r>
              <a:rPr lang="en-US" sz="2400" kern="0" dirty="0" smtClean="0">
                <a:latin typeface="Frutiger 55 Roman" pitchFamily="2" charset="0"/>
              </a:rPr>
              <a:t>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Frutiger 55 Roman" pitchFamily="2" charset="0"/>
              </a:rPr>
              <a:t>Insertion of the documents one wishes </a:t>
            </a:r>
            <a:r>
              <a:rPr lang="en-US" sz="2400" kern="0" dirty="0">
                <a:latin typeface="Frutiger 55 Roman" pitchFamily="2" charset="0"/>
              </a:rPr>
              <a:t>to </a:t>
            </a:r>
            <a:r>
              <a:rPr lang="en-US" sz="2400" kern="0" dirty="0" smtClean="0">
                <a:latin typeface="Frutiger 55 Roman" pitchFamily="2" charset="0"/>
              </a:rPr>
              <a:t>date </a:t>
            </a:r>
            <a:r>
              <a:rPr lang="en-US" sz="2400" kern="0" dirty="0">
                <a:latin typeface="Frutiger 55 Roman" pitchFamily="2" charset="0"/>
              </a:rPr>
              <a:t>in each compartment </a:t>
            </a:r>
            <a:r>
              <a:rPr lang="en-US" sz="2400" kern="0" dirty="0" smtClean="0">
                <a:latin typeface="Frutiger 55 Roman" pitchFamily="2" charset="0"/>
              </a:rPr>
              <a:t>(paper thickness 5mm max).</a:t>
            </a:r>
            <a:endParaRPr lang="en-US" sz="24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latin typeface="Frutiger 55 Roman" pitchFamily="2" charset="0"/>
              </a:rPr>
              <a:t>Once filled, the </a:t>
            </a:r>
            <a:r>
              <a:rPr lang="en-US" sz="2400" kern="0" dirty="0" err="1">
                <a:latin typeface="Frutiger 55 Roman" pitchFamily="2" charset="0"/>
              </a:rPr>
              <a:t>Soleau</a:t>
            </a:r>
            <a:r>
              <a:rPr lang="en-US" sz="2400" kern="0" dirty="0">
                <a:latin typeface="Frutiger 55 Roman" pitchFamily="2" charset="0"/>
              </a:rPr>
              <a:t> envelope must be folded and </a:t>
            </a:r>
            <a:r>
              <a:rPr lang="en-US" sz="2400" kern="0" dirty="0" smtClean="0">
                <a:latin typeface="Frutiger 55 Roman" pitchFamily="2" charset="0"/>
              </a:rPr>
              <a:t>sealed and sent to the INPI.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8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Enveloppe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Soleau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930945" y="857937"/>
            <a:ext cx="7559675" cy="49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Frutiger 55 Roman" pitchFamily="2" charset="0"/>
              </a:rPr>
              <a:t>After </a:t>
            </a:r>
            <a:r>
              <a:rPr lang="en-US" sz="2400" kern="0" dirty="0">
                <a:latin typeface="Frutiger 55 Roman" pitchFamily="2" charset="0"/>
              </a:rPr>
              <a:t>registering and perforating the envelope to date it, the INPI </a:t>
            </a:r>
            <a:r>
              <a:rPr lang="en-US" sz="2400" kern="0" dirty="0" smtClean="0">
                <a:latin typeface="Frutiger 55 Roman" pitchFamily="2" charset="0"/>
              </a:rPr>
              <a:t>return one </a:t>
            </a:r>
            <a:r>
              <a:rPr lang="en-US" sz="2400" kern="0" dirty="0">
                <a:latin typeface="Frutiger 55 Roman" pitchFamily="2" charset="0"/>
              </a:rPr>
              <a:t>of the two </a:t>
            </a:r>
            <a:r>
              <a:rPr lang="en-US" sz="2400" kern="0" dirty="0" smtClean="0">
                <a:latin typeface="Frutiger 55 Roman" pitchFamily="2" charset="0"/>
              </a:rPr>
              <a:t>compartments to the person/company who filed it.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Frutiger 55 Roman" pitchFamily="2" charset="0"/>
              </a:rPr>
              <a:t>One </a:t>
            </a:r>
            <a:r>
              <a:rPr lang="en-US" sz="2400" kern="0" dirty="0">
                <a:latin typeface="Frutiger 55 Roman" pitchFamily="2" charset="0"/>
              </a:rPr>
              <a:t>must preserve it carefully, without </a:t>
            </a:r>
            <a:r>
              <a:rPr lang="en-US" sz="2400" kern="0" dirty="0" smtClean="0">
                <a:latin typeface="Frutiger 55 Roman" pitchFamily="2" charset="0"/>
              </a:rPr>
              <a:t>opening/unclipping </a:t>
            </a:r>
            <a:r>
              <a:rPr lang="en-US" sz="2400" kern="0" dirty="0">
                <a:latin typeface="Frutiger 55 Roman" pitchFamily="2" charset="0"/>
              </a:rPr>
              <a:t>it</a:t>
            </a:r>
            <a:r>
              <a:rPr lang="en-US" sz="2400" kern="0" dirty="0" smtClean="0">
                <a:latin typeface="Frutiger 55 Roman" pitchFamily="2" charset="0"/>
              </a:rPr>
              <a:t>!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latin typeface="Frutiger 55 Roman" pitchFamily="2" charset="0"/>
              </a:rPr>
              <a:t>The INPI keeps the other compartment in its archives for a period of 5 </a:t>
            </a:r>
            <a:r>
              <a:rPr lang="en-US" sz="2400" kern="0" dirty="0" smtClean="0">
                <a:latin typeface="Frutiger 55 Roman" pitchFamily="2" charset="0"/>
              </a:rPr>
              <a:t>years, renewable once.</a:t>
            </a:r>
            <a:endParaRPr lang="en-US" sz="24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Enveloppe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Soleau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Frutiger 55 Roman" pitchFamily="2" charset="0"/>
              </a:rPr>
              <a:t>If </a:t>
            </a:r>
            <a:r>
              <a:rPr lang="en-US" sz="2400" kern="0" dirty="0">
                <a:latin typeface="Frutiger 55 Roman" pitchFamily="2" charset="0"/>
              </a:rPr>
              <a:t>someone disputes the date of </a:t>
            </a:r>
            <a:r>
              <a:rPr lang="en-US" sz="2400" kern="0" dirty="0" smtClean="0">
                <a:latin typeface="Frutiger 55 Roman" pitchFamily="2" charset="0"/>
              </a:rPr>
              <a:t>a </a:t>
            </a:r>
            <a:r>
              <a:rPr lang="en-US" sz="2400" kern="0" dirty="0">
                <a:latin typeface="Frutiger 55 Roman" pitchFamily="2" charset="0"/>
              </a:rPr>
              <a:t>creation or project: </a:t>
            </a:r>
            <a:r>
              <a:rPr lang="en-US" sz="2400" kern="0" dirty="0" smtClean="0">
                <a:latin typeface="Frutiger 55 Roman" pitchFamily="2" charset="0"/>
              </a:rPr>
              <a:t>a judge can ask </a:t>
            </a:r>
            <a:r>
              <a:rPr lang="en-US" sz="2400" kern="0" dirty="0">
                <a:latin typeface="Frutiger 55 Roman" pitchFamily="2" charset="0"/>
              </a:rPr>
              <a:t>the </a:t>
            </a:r>
            <a:r>
              <a:rPr lang="en-US" sz="2400" kern="0" dirty="0" smtClean="0">
                <a:latin typeface="Frutiger 55 Roman" pitchFamily="2" charset="0"/>
              </a:rPr>
              <a:t>INPI/Applicant to </a:t>
            </a:r>
            <a:r>
              <a:rPr lang="en-US" sz="2400" kern="0" dirty="0">
                <a:latin typeface="Frutiger 55 Roman" pitchFamily="2" charset="0"/>
              </a:rPr>
              <a:t>unpack the </a:t>
            </a:r>
            <a:r>
              <a:rPr lang="en-US" sz="2400" kern="0" dirty="0" smtClean="0">
                <a:latin typeface="Frutiger 55 Roman" pitchFamily="2" charset="0"/>
              </a:rPr>
              <a:t>envelope.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Frutiger 55 Roman" pitchFamily="2" charset="0"/>
              </a:rPr>
              <a:t>The content of each compartment or the comparison of the contents of the two compartments can serve as piece of evidence of the information available/exact situation of a </a:t>
            </a:r>
            <a:r>
              <a:rPr lang="en-US" sz="2400" kern="0" dirty="0">
                <a:latin typeface="Frutiger 55 Roman" pitchFamily="2" charset="0"/>
              </a:rPr>
              <a:t>technical development at the filing </a:t>
            </a:r>
            <a:r>
              <a:rPr lang="en-US" sz="2400" kern="0" dirty="0" smtClean="0">
                <a:latin typeface="Frutiger 55 Roman" pitchFamily="2" charset="0"/>
              </a:rPr>
              <a:t>date. It could serve also to establish the author(s) of such content of information.</a:t>
            </a:r>
            <a:endParaRPr lang="fr-FR" sz="2400" kern="0" dirty="0" smtClean="0"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 smtClean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3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e-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Soleau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  <a:hlinkClick r:id="rId3"/>
              </a:rPr>
              <a:t>https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  <a:hlinkClick r:id="rId3"/>
              </a:rPr>
              <a:t>://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  <a:hlinkClick r:id="rId3"/>
              </a:rPr>
              <a:t>www.inpi.fr/fr/services-et-prestations/e-soleau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 (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since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12.2016).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For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each file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filed,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 fingerprint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is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calculated and stored in the INPI Electronic Archiving System. </a:t>
            </a: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Receipt by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email mentioning the filing date, the list of the deposited documents and their respective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fingerprints.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e-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Soleau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U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p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to 300 MB in various formats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(pdf, images, audio, video).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15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€ /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10Mo, 10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€ / 10Mo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extra.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 smtClean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e-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Soleau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88072"/>
              </p:ext>
            </p:extLst>
          </p:nvPr>
        </p:nvGraphicFramePr>
        <p:xfrm>
          <a:off x="1841500" y="1676381"/>
          <a:ext cx="6096000" cy="42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65774">
                <a:tc>
                  <a:txBody>
                    <a:bodyPr/>
                    <a:lstStyle/>
                    <a:p>
                      <a:pPr algn="ctr"/>
                      <a:r>
                        <a:rPr lang="fr-CH" sz="2400" baseline="0" dirty="0" smtClean="0">
                          <a:latin typeface="Frutiger 55 Roman" panose="00000400000000000000" pitchFamily="2" charset="0"/>
                        </a:rPr>
                        <a:t>Pros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>
                          <a:latin typeface="Frutiger 55 Roman" panose="00000400000000000000" pitchFamily="2" charset="0"/>
                        </a:rPr>
                        <a:t>Cons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1018422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Simple 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Validity outside of FR borders is </a:t>
                      </a:r>
                      <a:r>
                        <a:rPr lang="en-US" sz="160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not clear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905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Low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cost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Each envelope may contain no more than 3 files, max 100MB each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5y (+5y)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A new payment has to be made for each envelope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Designed for more occasional usage than the regular creation of evidences for company-wide processes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Registered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email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Put all documents in an enveloppe and sent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it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to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himself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.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3188380"/>
            <a:ext cx="2514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Registered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email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64199"/>
              </p:ext>
            </p:extLst>
          </p:nvPr>
        </p:nvGraphicFramePr>
        <p:xfrm>
          <a:off x="1841500" y="1676381"/>
          <a:ext cx="6096000" cy="40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65774">
                <a:tc>
                  <a:txBody>
                    <a:bodyPr/>
                    <a:lstStyle/>
                    <a:p>
                      <a:pPr algn="ctr"/>
                      <a:r>
                        <a:rPr lang="fr-CH" sz="2400" baseline="0" dirty="0" smtClean="0">
                          <a:latin typeface="Frutiger 55 Roman" panose="00000400000000000000" pitchFamily="2" charset="0"/>
                        </a:rPr>
                        <a:t>Pros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>
                          <a:latin typeface="Frutiger 55 Roman" panose="00000400000000000000" pitchFamily="2" charset="0"/>
                        </a:rPr>
                        <a:t>Cons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1018422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Simple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Uncertain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autentification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(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e.g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.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if 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the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letter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is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opened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or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nor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perfectly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sealed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)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905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Low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cost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Validity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is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not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clear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Not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adapted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for companies that create inventions or lines of code every day 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7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188505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Filing documents at an IP </a:t>
            </a:r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Office</a:t>
            </a:r>
            <a:endParaRPr lang="en-US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For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having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a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filing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date in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some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Countries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it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is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just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required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to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send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to an IP Office:</a:t>
            </a: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 	- an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indication that a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patent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is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sought</a:t>
            </a: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	- information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identifying the applicant or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	allowing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the applicant to be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contacted</a:t>
            </a: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	- a description. 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188505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Filing documents at an IP </a:t>
            </a:r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Office</a:t>
            </a:r>
            <a:endParaRPr lang="en-US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If a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filing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date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is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given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, a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filing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certificate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and a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certified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copy of the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filed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documents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can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be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required</a:t>
            </a: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 to the IP Office.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912" y="2978150"/>
            <a:ext cx="29241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Patent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37315" y="2300288"/>
            <a:ext cx="1848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fr-FR" sz="1800" b="1" dirty="0" smtClean="0">
                <a:solidFill>
                  <a:schemeClr val="tx1"/>
                </a:solidFill>
              </a:rPr>
              <a:t>Type of IP right</a:t>
            </a:r>
            <a:endParaRPr lang="en-US" altLang="fr-FR" sz="1800" b="1" dirty="0">
              <a:solidFill>
                <a:schemeClr val="tx1"/>
              </a:solidFill>
            </a:endParaRPr>
          </a:p>
        </p:txBody>
      </p:sp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2756186" y="2300288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fr-FR" sz="1800" b="1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11" name="Textfeld 8"/>
          <p:cNvSpPr txBox="1">
            <a:spLocks noChangeArrowheads="1"/>
          </p:cNvSpPr>
          <p:nvPr/>
        </p:nvSpPr>
        <p:spPr bwMode="auto">
          <a:xfrm>
            <a:off x="5219700" y="2300288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fr-FR" sz="1800" b="1">
                <a:solidFill>
                  <a:schemeClr val="tx1"/>
                </a:solidFill>
              </a:rPr>
              <a:t>How?</a:t>
            </a:r>
          </a:p>
        </p:txBody>
      </p:sp>
      <p:sp>
        <p:nvSpPr>
          <p:cNvPr id="12" name="Rechteck 3"/>
          <p:cNvSpPr>
            <a:spLocks noChangeArrowheads="1"/>
          </p:cNvSpPr>
          <p:nvPr/>
        </p:nvSpPr>
        <p:spPr bwMode="auto">
          <a:xfrm>
            <a:off x="250825" y="2720975"/>
            <a:ext cx="1600200" cy="766763"/>
          </a:xfrm>
          <a:prstGeom prst="rect">
            <a:avLst/>
          </a:prstGeom>
          <a:solidFill>
            <a:srgbClr val="F79C0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fr-FR" sz="1800" dirty="0">
                <a:solidFill>
                  <a:srgbClr val="FFFFFF"/>
                </a:solidFill>
              </a:rPr>
              <a:t>Patents</a:t>
            </a:r>
          </a:p>
        </p:txBody>
      </p:sp>
      <p:sp>
        <p:nvSpPr>
          <p:cNvPr id="13" name="Rechteck 4"/>
          <p:cNvSpPr>
            <a:spLocks noChangeArrowheads="1"/>
          </p:cNvSpPr>
          <p:nvPr/>
        </p:nvSpPr>
        <p:spPr bwMode="auto">
          <a:xfrm>
            <a:off x="1960563" y="2720975"/>
            <a:ext cx="2592387" cy="766763"/>
          </a:xfrm>
          <a:prstGeom prst="rect">
            <a:avLst/>
          </a:prstGeom>
          <a:solidFill>
            <a:srgbClr val="F79C0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Frutiger 55 Roman" panose="00000400000000000000" pitchFamily="2" charset="0"/>
                <a:cs typeface="+mn-cs"/>
              </a:rPr>
              <a:t>Inventions </a:t>
            </a:r>
          </a:p>
        </p:txBody>
      </p:sp>
      <p:sp>
        <p:nvSpPr>
          <p:cNvPr id="14" name="Rechteck 5"/>
          <p:cNvSpPr>
            <a:spLocks noChangeArrowheads="1"/>
          </p:cNvSpPr>
          <p:nvPr/>
        </p:nvSpPr>
        <p:spPr bwMode="auto">
          <a:xfrm>
            <a:off x="4662488" y="2720975"/>
            <a:ext cx="2117725" cy="766763"/>
          </a:xfrm>
          <a:prstGeom prst="rect">
            <a:avLst/>
          </a:prstGeom>
          <a:solidFill>
            <a:srgbClr val="F79C0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Frutiger 55 Roman" panose="00000400000000000000" pitchFamily="2" charset="0"/>
                <a:cs typeface="+mn-cs"/>
              </a:rPr>
              <a:t>Filing</a:t>
            </a:r>
          </a:p>
        </p:txBody>
      </p:sp>
      <p:sp>
        <p:nvSpPr>
          <p:cNvPr id="15" name="Textfeld 8"/>
          <p:cNvSpPr txBox="1">
            <a:spLocks noChangeArrowheads="1"/>
          </p:cNvSpPr>
          <p:nvPr/>
        </p:nvSpPr>
        <p:spPr bwMode="auto">
          <a:xfrm>
            <a:off x="7423150" y="231298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fr-FR" sz="1800" b="1">
                <a:solidFill>
                  <a:schemeClr val="tx1"/>
                </a:solidFill>
              </a:rPr>
              <a:t>Duration</a:t>
            </a:r>
          </a:p>
        </p:txBody>
      </p:sp>
      <p:sp>
        <p:nvSpPr>
          <p:cNvPr id="16" name="Rechteck 5"/>
          <p:cNvSpPr>
            <a:spLocks noChangeArrowheads="1"/>
          </p:cNvSpPr>
          <p:nvPr/>
        </p:nvSpPr>
        <p:spPr bwMode="auto">
          <a:xfrm>
            <a:off x="6911975" y="2733675"/>
            <a:ext cx="2117725" cy="766763"/>
          </a:xfrm>
          <a:prstGeom prst="rect">
            <a:avLst/>
          </a:prstGeom>
          <a:solidFill>
            <a:srgbClr val="F79C0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Frutiger 55 Roman" panose="00000400000000000000" pitchFamily="2" charset="0"/>
                <a:cs typeface="+mn-cs"/>
              </a:rPr>
              <a:t>20 years from filing date</a:t>
            </a:r>
          </a:p>
        </p:txBody>
      </p:sp>
      <p:pic>
        <p:nvPicPr>
          <p:cNvPr id="1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3536950"/>
            <a:ext cx="2654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3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535362" cy="504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Filing documents at an IP Office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2369"/>
              </p:ext>
            </p:extLst>
          </p:nvPr>
        </p:nvGraphicFramePr>
        <p:xfrm>
          <a:off x="1841500" y="1676381"/>
          <a:ext cx="6096000" cy="40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65774">
                <a:tc>
                  <a:txBody>
                    <a:bodyPr/>
                    <a:lstStyle/>
                    <a:p>
                      <a:pPr algn="ctr"/>
                      <a:r>
                        <a:rPr lang="fr-CH" sz="2400" baseline="0" dirty="0" smtClean="0">
                          <a:latin typeface="Frutiger 55 Roman" panose="00000400000000000000" pitchFamily="2" charset="0"/>
                        </a:rPr>
                        <a:t>Pros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>
                          <a:latin typeface="Frutiger 55 Roman" panose="00000400000000000000" pitchFamily="2" charset="0"/>
                        </a:rPr>
                        <a:t>Cons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1018422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Low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cost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Requires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at least basic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knowledge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of the patent system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905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Online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filing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possible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Useful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for a possible patent, not efficient for copyright,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prior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use, etc.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The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filing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date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can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be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exploited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as a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priority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date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7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188505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Blockchain</a:t>
            </a:r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technology</a:t>
            </a:r>
            <a:endParaRPr lang="en-US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Information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storage and transmission technology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transparent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, secure,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without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 central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control.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Database containing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the history of all the exchanges between its users since its creation. This database is secure and distributed: it is shared by its various users, without intermediaries, which allows each one to check the validity of the channel.</a:t>
            </a: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357" y="5563634"/>
            <a:ext cx="5167086" cy="11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188505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Blockchain</a:t>
            </a:r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technology</a:t>
            </a:r>
            <a:endParaRPr lang="en-US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Public </a:t>
            </a:r>
            <a:r>
              <a:rPr lang="en-US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blockchains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 (open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to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all)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and private </a:t>
            </a:r>
            <a:r>
              <a:rPr lang="en-US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blockchains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 (whose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access and use are limited to a number of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actors).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 public </a:t>
            </a:r>
            <a:r>
              <a:rPr lang="en-US" sz="2400" kern="0" dirty="0" err="1">
                <a:solidFill>
                  <a:srgbClr val="404B56"/>
                </a:solidFill>
                <a:latin typeface="Frutiger 55 Roman" pitchFamily="2" charset="0"/>
              </a:rPr>
              <a:t>blockchain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 can therefore be assimilated to a public, anonymous and unfalsifiable public accounting book. </a:t>
            </a: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i="1" kern="0" dirty="0" smtClean="0">
                <a:solidFill>
                  <a:srgbClr val="404B56"/>
                </a:solidFill>
                <a:latin typeface="Frutiger 55 Roman" pitchFamily="2" charset="0"/>
              </a:rPr>
              <a:t>"</a:t>
            </a:r>
            <a:r>
              <a:rPr lang="en-US" i="1" kern="0" dirty="0">
                <a:solidFill>
                  <a:srgbClr val="404B56"/>
                </a:solidFill>
                <a:latin typeface="Frutiger 55 Roman" pitchFamily="2" charset="0"/>
              </a:rPr>
              <a:t>a very large notebook that everyone can read freely and free of charge, on which everyone can write, but which is impossible to erase and </a:t>
            </a:r>
            <a:r>
              <a:rPr lang="en-US" i="1" kern="0" dirty="0" smtClean="0">
                <a:solidFill>
                  <a:srgbClr val="404B56"/>
                </a:solidFill>
                <a:latin typeface="Frutiger 55 Roman" pitchFamily="2" charset="0"/>
              </a:rPr>
              <a:t>indestructible"</a:t>
            </a:r>
            <a:r>
              <a:rPr lang="fr-FR" i="1" kern="0" dirty="0">
                <a:solidFill>
                  <a:srgbClr val="404B56"/>
                </a:solidFill>
                <a:latin typeface="Frutiger 55 Roman" pitchFamily="2" charset="0"/>
              </a:rPr>
              <a:t>	 [</a:t>
            </a:r>
            <a:r>
              <a:rPr lang="fr-FR" i="1" kern="0" dirty="0" err="1">
                <a:solidFill>
                  <a:srgbClr val="404B56"/>
                </a:solidFill>
                <a:latin typeface="Frutiger 55 Roman" pitchFamily="2" charset="0"/>
              </a:rPr>
              <a:t>mathematician</a:t>
            </a:r>
            <a:r>
              <a:rPr lang="fr-FR" i="1" kern="0" dirty="0">
                <a:solidFill>
                  <a:srgbClr val="404B56"/>
                </a:solidFill>
                <a:latin typeface="Frutiger 55 Roman" pitchFamily="2" charset="0"/>
              </a:rPr>
              <a:t> Jean-Paul </a:t>
            </a:r>
            <a:r>
              <a:rPr lang="fr-FR" i="1" kern="0" dirty="0" smtClean="0">
                <a:solidFill>
                  <a:srgbClr val="404B56"/>
                </a:solidFill>
                <a:latin typeface="Frutiger 55 Roman" pitchFamily="2" charset="0"/>
              </a:rPr>
              <a:t>Delahaye]</a:t>
            </a:r>
            <a:endParaRPr lang="fr-FR" i="1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188505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Blockchain</a:t>
            </a:r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technology</a:t>
            </a:r>
            <a:endParaRPr lang="en-US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  <a:hlinkClick r:id="rId3"/>
              </a:rPr>
              <a:t>https://www.bernstein.io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  <a:hlinkClick r:id="rId3"/>
              </a:rPr>
              <a:t>/</a:t>
            </a: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Notarisation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services for invention announcements based on </a:t>
            </a:r>
            <a:r>
              <a:rPr lang="en-US" sz="2400" kern="0" dirty="0" err="1">
                <a:solidFill>
                  <a:srgbClr val="404B56"/>
                </a:solidFill>
                <a:latin typeface="Frutiger 55 Roman" pitchFamily="2" charset="0"/>
              </a:rPr>
              <a:t>blockchain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technology.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The downloaded document remains confidential, but it is possible to prove at a later date that it existed at the date it was uploaded and that it has not been modified. </a:t>
            </a: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It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is also possible to request the publication of this document if required and to use it as a defensive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publication.</a:t>
            </a: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764" y="1485900"/>
            <a:ext cx="27622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188505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Blockchain</a:t>
            </a:r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technology</a:t>
            </a:r>
            <a:endParaRPr lang="en-US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  <a:hlinkClick r:id="rId3"/>
              </a:rPr>
              <a:t>https://www.bernstein.io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  <a:hlinkClick r:id="rId3"/>
              </a:rPr>
              <a:t>/</a:t>
            </a:r>
            <a:endParaRPr lang="en-US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Encrypting documents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locally and registering a cryptographic fingerprint on the </a:t>
            </a:r>
            <a:r>
              <a:rPr lang="en-US" sz="2400" kern="0" dirty="0" err="1">
                <a:solidFill>
                  <a:srgbClr val="404B56"/>
                </a:solidFill>
                <a:latin typeface="Frutiger 55 Roman" pitchFamily="2" charset="0"/>
              </a:rPr>
              <a:t>blockchain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.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Nothing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to install, no software or extensions. Bernstein is a regular web app that runs in any modern browser.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764" y="1485900"/>
            <a:ext cx="27622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Blockchain</a:t>
            </a:r>
            <a:r>
              <a:rPr lang="en-US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technology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8277"/>
              </p:ext>
            </p:extLst>
          </p:nvPr>
        </p:nvGraphicFramePr>
        <p:xfrm>
          <a:off x="1841500" y="1676381"/>
          <a:ext cx="6096000" cy="392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65774">
                <a:tc>
                  <a:txBody>
                    <a:bodyPr/>
                    <a:lstStyle/>
                    <a:p>
                      <a:pPr algn="ctr"/>
                      <a:r>
                        <a:rPr lang="fr-CH" sz="2400" baseline="0" dirty="0" smtClean="0">
                          <a:latin typeface="Frutiger 55 Roman" panose="00000400000000000000" pitchFamily="2" charset="0"/>
                        </a:rPr>
                        <a:t>Pros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>
                          <a:latin typeface="Frutiger 55 Roman" panose="00000400000000000000" pitchFamily="2" charset="0"/>
                        </a:rPr>
                        <a:t>Cons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1018422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Simple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Not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yet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clear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if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a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judge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will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trust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it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or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consider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it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safe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905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Low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cost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Possibility to link subsequent updates and proofs of use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  <a:tr h="716657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Can manage high volumes of data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2" marB="4571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6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Summary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Defensive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publications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Dating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of documents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Brief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overview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of no-patent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strategies</a:t>
            </a:r>
            <a:endParaRPr lang="fr-FR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278408" cy="504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Overview </a:t>
            </a:r>
            <a:r>
              <a:rPr lang="en-US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of no-patent strategies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3"/>
          <p:cNvSpPr>
            <a:spLocks noChangeArrowheads="1"/>
          </p:cNvSpPr>
          <p:nvPr/>
        </p:nvSpPr>
        <p:spPr bwMode="auto">
          <a:xfrm>
            <a:off x="1535113" y="2720975"/>
            <a:ext cx="1800225" cy="766763"/>
          </a:xfrm>
          <a:prstGeom prst="rect">
            <a:avLst/>
          </a:prstGeom>
          <a:solidFill>
            <a:srgbClr val="F8750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buChar char="•"/>
              <a:defRPr sz="3200">
                <a:solidFill>
                  <a:srgbClr val="404B56"/>
                </a:solidFill>
                <a:latin typeface="Frutiger 55 Roman" panose="00000400000000000000" pitchFamily="2" charset="0"/>
              </a:defRPr>
            </a:lvl1pPr>
            <a:lvl2pPr marL="742950" indent="-285750">
              <a:lnSpc>
                <a:spcPct val="120000"/>
              </a:lnSpc>
              <a:buChar char="–"/>
              <a:defRPr sz="2800">
                <a:solidFill>
                  <a:srgbClr val="404B56"/>
                </a:solidFill>
                <a:latin typeface="Frutiger 55 Roman" panose="00000400000000000000" pitchFamily="2" charset="0"/>
              </a:defRPr>
            </a:lvl2pPr>
            <a:lvl3pPr marL="1143000" indent="-228600">
              <a:lnSpc>
                <a:spcPct val="120000"/>
              </a:lnSpc>
              <a:buChar char="•"/>
              <a:defRPr sz="2400">
                <a:solidFill>
                  <a:srgbClr val="404B56"/>
                </a:solidFill>
                <a:latin typeface="Frutiger 55 Roman" panose="00000400000000000000" pitchFamily="2" charset="0"/>
              </a:defRPr>
            </a:lvl3pPr>
            <a:lvl4pPr marL="1600200" indent="-228600">
              <a:lnSpc>
                <a:spcPct val="120000"/>
              </a:lnSpc>
              <a:buChar char="–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404B56"/>
                </a:solidFill>
                <a:latin typeface="Frutiger 55 Roman" panose="00000400000000000000" pitchFamily="2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fr-FR" sz="1800" dirty="0" smtClean="0">
                <a:solidFill>
                  <a:srgbClr val="FFFFFF"/>
                </a:solidFill>
              </a:rPr>
              <a:t>Publication</a:t>
            </a:r>
            <a:endParaRPr lang="en-US" altLang="fr-FR" sz="1800" dirty="0">
              <a:solidFill>
                <a:srgbClr val="FFFFFF"/>
              </a:solidFill>
            </a:endParaRPr>
          </a:p>
        </p:txBody>
      </p:sp>
      <p:sp>
        <p:nvSpPr>
          <p:cNvPr id="10" name="Rechteck 4"/>
          <p:cNvSpPr>
            <a:spLocks noChangeArrowheads="1"/>
          </p:cNvSpPr>
          <p:nvPr/>
        </p:nvSpPr>
        <p:spPr bwMode="auto">
          <a:xfrm>
            <a:off x="3706813" y="2720975"/>
            <a:ext cx="1800225" cy="766763"/>
          </a:xfrm>
          <a:prstGeom prst="rect">
            <a:avLst/>
          </a:prstGeom>
          <a:solidFill>
            <a:srgbClr val="F87508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Frutiger 55 Roman" panose="00000400000000000000" pitchFamily="2" charset="0"/>
                <a:cs typeface="+mn-cs"/>
              </a:rPr>
              <a:t>Do nothing</a:t>
            </a:r>
            <a:endParaRPr lang="en-US" dirty="0">
              <a:solidFill>
                <a:schemeClr val="lt1"/>
              </a:solidFill>
              <a:latin typeface="Frutiger 55 Roman" panose="00000400000000000000" pitchFamily="2" charset="0"/>
              <a:cs typeface="+mn-cs"/>
            </a:endParaRPr>
          </a:p>
        </p:txBody>
      </p:sp>
      <p:sp>
        <p:nvSpPr>
          <p:cNvPr id="11" name="Rechteck 5"/>
          <p:cNvSpPr>
            <a:spLocks noChangeArrowheads="1"/>
          </p:cNvSpPr>
          <p:nvPr/>
        </p:nvSpPr>
        <p:spPr bwMode="auto">
          <a:xfrm>
            <a:off x="5795963" y="2720975"/>
            <a:ext cx="1800225" cy="766763"/>
          </a:xfrm>
          <a:prstGeom prst="rect">
            <a:avLst/>
          </a:prstGeom>
          <a:solidFill>
            <a:srgbClr val="F87508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Frutiger 55 Roman" panose="00000400000000000000" pitchFamily="2" charset="0"/>
                <a:cs typeface="+mn-cs"/>
              </a:rPr>
              <a:t>Confidentiality</a:t>
            </a:r>
            <a:endParaRPr lang="en-US" dirty="0">
              <a:solidFill>
                <a:schemeClr val="lt1"/>
              </a:solidFill>
              <a:latin typeface="Frutiger 55 Roman" panose="000004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278408" cy="504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Do nothing</a:t>
            </a:r>
            <a:endParaRPr lang="en-US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547813" y="2205038"/>
          <a:ext cx="6096000" cy="359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fr-CH" sz="2400" baseline="0" dirty="0" smtClean="0">
                          <a:latin typeface="Frutiger 55 Roman" panose="00000400000000000000" pitchFamily="2" charset="0"/>
                        </a:rPr>
                        <a:t>Pros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03" marB="4570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>
                          <a:latin typeface="Frutiger 55 Roman" panose="00000400000000000000" pitchFamily="2" charset="0"/>
                        </a:rPr>
                        <a:t>Cons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03" marB="45703">
                    <a:solidFill>
                      <a:srgbClr val="FF0000"/>
                    </a:solidFill>
                  </a:tcPr>
                </a:tc>
              </a:tr>
              <a:tr h="797586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No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cost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, no time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03" marB="4570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Risk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of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being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copied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03" marB="45703">
                    <a:solidFill>
                      <a:srgbClr val="FF0000"/>
                    </a:solidFill>
                  </a:tcPr>
                </a:tc>
              </a:tr>
              <a:tr h="1310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Frutiger 55 Roman" panose="00000400000000000000" pitchFamily="2" charset="0"/>
                      </a:endParaRPr>
                    </a:p>
                  </a:txBody>
                  <a:tcPr marT="45703" marB="4570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Competition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based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on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price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or distribution</a:t>
                      </a:r>
                      <a:b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</a:b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- Not on marketing or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technological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USPs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  <a:p>
                      <a:pPr algn="ctr"/>
                      <a:endParaRPr lang="fr-CH" sz="1600" dirty="0">
                        <a:latin typeface="Frutiger 55 Roman" panose="00000400000000000000" pitchFamily="2" charset="0"/>
                      </a:endParaRPr>
                    </a:p>
                  </a:txBody>
                  <a:tcPr marT="45703" marB="45703">
                    <a:solidFill>
                      <a:srgbClr val="FF0000"/>
                    </a:solidFill>
                  </a:tcPr>
                </a:tc>
              </a:tr>
              <a:tr h="1030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Frutiger 55 Roman" panose="00000400000000000000" pitchFamily="2" charset="0"/>
                      </a:endParaRPr>
                    </a:p>
                  </a:txBody>
                  <a:tcPr marT="45703" marB="4570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Risk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of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being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blocked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if a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third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party patents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your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solution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03" marB="45703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2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278408" cy="504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Confidentiality</a:t>
            </a:r>
            <a:endParaRPr lang="en-US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2400" dirty="0" err="1" smtClean="0">
                <a:latin typeface="Frutiger 55 Roman" panose="00000400000000000000" pitchFamily="2" charset="0"/>
              </a:rPr>
              <a:t>Keep</a:t>
            </a:r>
            <a:r>
              <a:rPr lang="fr-CH" sz="2400" dirty="0" smtClean="0">
                <a:latin typeface="Frutiger 55 Roman" panose="00000400000000000000" pitchFamily="2" charset="0"/>
              </a:rPr>
              <a:t> </a:t>
            </a:r>
            <a:r>
              <a:rPr lang="fr-CH" sz="2400" dirty="0" err="1" smtClean="0">
                <a:latin typeface="Frutiger 55 Roman" panose="00000400000000000000" pitchFamily="2" charset="0"/>
              </a:rPr>
              <a:t>it</a:t>
            </a:r>
            <a:r>
              <a:rPr lang="fr-CH" sz="2400" dirty="0" smtClean="0">
                <a:latin typeface="Frutiger 55 Roman" panose="00000400000000000000" pitchFamily="2" charset="0"/>
              </a:rPr>
              <a:t> secret</a:t>
            </a:r>
            <a:endParaRPr lang="fr-CH" sz="240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10" name="Picture 29" descr="skd182667sd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30795" r="29865" b="50974"/>
          <a:stretch>
            <a:fillRect/>
          </a:stretch>
        </p:blipFill>
        <p:spPr bwMode="auto">
          <a:xfrm>
            <a:off x="1721384" y="2961564"/>
            <a:ext cx="6062996" cy="256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Patent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vocabulary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Prior art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Novelty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2400" kern="0" dirty="0" smtClean="0">
                <a:solidFill>
                  <a:srgbClr val="404B56"/>
                </a:solidFill>
                <a:latin typeface="Frutiger 55 Roman" pitchFamily="2" charset="0"/>
              </a:rPr>
              <a:t>Inventive </a:t>
            </a:r>
            <a:r>
              <a:rPr lang="fr-CH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step</a:t>
            </a:r>
            <a:endParaRPr lang="fr-FR" sz="16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6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278408" cy="504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Confidentiality</a:t>
            </a:r>
            <a:endParaRPr lang="en-US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0678"/>
              </p:ext>
            </p:extLst>
          </p:nvPr>
        </p:nvGraphicFramePr>
        <p:xfrm>
          <a:off x="900113" y="1808163"/>
          <a:ext cx="7416800" cy="430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0"/>
                <a:gridCol w="4368810"/>
              </a:tblGrid>
              <a:tr h="457305">
                <a:tc>
                  <a:txBody>
                    <a:bodyPr/>
                    <a:lstStyle/>
                    <a:p>
                      <a:pPr algn="ctr"/>
                      <a:r>
                        <a:rPr lang="fr-CH" sz="2400" baseline="0" dirty="0" smtClean="0">
                          <a:latin typeface="Frutiger 55 Roman" panose="00000400000000000000" pitchFamily="2" charset="0"/>
                        </a:rPr>
                        <a:t>Pros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>
                          <a:latin typeface="Frutiger 55 Roman" panose="00000400000000000000" pitchFamily="2" charset="0"/>
                        </a:rPr>
                        <a:t>Cons</a:t>
                      </a:r>
                      <a:endParaRPr lang="fr-CH" sz="2400" dirty="0"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FF0000"/>
                    </a:solidFill>
                  </a:tcPr>
                </a:tc>
              </a:tr>
              <a:tr h="823178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Avoids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the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costs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of patent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filing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Might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be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very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expensive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(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drafting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and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enforcing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NDAs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, protection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measures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,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etc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)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FF0000"/>
                    </a:solidFill>
                  </a:tcPr>
                </a:tc>
              </a:tr>
              <a:tr h="526389">
                <a:tc>
                  <a:txBody>
                    <a:bodyPr/>
                    <a:lstStyle/>
                    <a:p>
                      <a:pPr algn="ctr"/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Employees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might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leave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the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company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FF0000"/>
                    </a:solidFill>
                  </a:tcPr>
                </a:tc>
              </a:tr>
              <a:tr h="823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Not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available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if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the information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is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visible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with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the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product</a:t>
                      </a:r>
                      <a:endParaRPr lang="fr-CH" sz="1600" dirty="0" smtClean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  <a:p>
                      <a:pPr algn="ctr"/>
                      <a:endParaRPr lang="fr-CH" sz="1600" dirty="0"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FF0000"/>
                    </a:solidFill>
                  </a:tcPr>
                </a:tc>
              </a:tr>
              <a:tr h="550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Difficulty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to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enforce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NDAs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or </a:t>
                      </a:r>
                      <a:r>
                        <a:rPr lang="fr-CH" sz="1600" baseline="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trade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secrets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FF0000"/>
                    </a:solidFill>
                  </a:tcPr>
                </a:tc>
              </a:tr>
              <a:tr h="5792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Risk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of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being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blocked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if a 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third</a:t>
                      </a:r>
                      <a:r>
                        <a:rPr lang="fr-CH" sz="1600" baseline="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party patents the solution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FF0000"/>
                    </a:solidFill>
                  </a:tcPr>
                </a:tc>
              </a:tr>
              <a:tr h="540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Often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a time-</a:t>
                      </a:r>
                      <a:r>
                        <a:rPr lang="fr-CH" sz="1600" dirty="0" err="1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limited</a:t>
                      </a:r>
                      <a:r>
                        <a:rPr lang="fr-CH" sz="1600" dirty="0" smtClean="0">
                          <a:solidFill>
                            <a:schemeClr val="bg1"/>
                          </a:solidFill>
                          <a:latin typeface="Frutiger 55 Roman" panose="00000400000000000000" pitchFamily="2" charset="0"/>
                        </a:rPr>
                        <a:t> solution</a:t>
                      </a:r>
                      <a:endParaRPr lang="fr-CH" sz="1600" dirty="0">
                        <a:solidFill>
                          <a:schemeClr val="bg1"/>
                        </a:solidFill>
                        <a:latin typeface="Frutiger 55 Roman" panose="00000400000000000000" pitchFamily="2" charset="0"/>
                      </a:endParaRPr>
                    </a:p>
                  </a:txBody>
                  <a:tcPr marT="45716" marB="45716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778"/>
            <a:ext cx="9144000" cy="4861035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602807" y="3394353"/>
            <a:ext cx="7678737" cy="2916238"/>
          </a:xfrm>
        </p:spPr>
        <p:txBody>
          <a:bodyPr>
            <a:normAutofit fontScale="85000" lnSpcReduction="20000"/>
          </a:bodyPr>
          <a:lstStyle/>
          <a:p>
            <a:pPr marL="271463" indent="-271463">
              <a:buFontTx/>
              <a:buNone/>
              <a:defRPr/>
            </a:pPr>
            <a:endParaRPr lang="en-GB" altLang="fr-FR" sz="1800" dirty="0" smtClean="0">
              <a:latin typeface="Frutiger 55 Roman" panose="00000400000000000000" pitchFamily="2" charset="0"/>
            </a:endParaRPr>
          </a:p>
          <a:p>
            <a:pPr marL="271463" indent="-271463">
              <a:buFontTx/>
              <a:buNone/>
              <a:defRPr/>
            </a:pPr>
            <a:endParaRPr lang="en-GB" altLang="fr-FR" sz="1800" dirty="0" smtClean="0">
              <a:latin typeface="Frutiger 55 Roman" panose="00000400000000000000" pitchFamily="2" charset="0"/>
            </a:endParaRPr>
          </a:p>
          <a:p>
            <a:pPr marL="271463" indent="-271463">
              <a:buFontTx/>
              <a:buNone/>
              <a:defRPr/>
            </a:pPr>
            <a:endParaRPr lang="en-GB" altLang="fr-FR" sz="1800" dirty="0">
              <a:latin typeface="Frutiger 55 Roman" panose="00000400000000000000" pitchFamily="2" charset="0"/>
            </a:endParaRPr>
          </a:p>
          <a:p>
            <a:pPr marL="271463" indent="-271463">
              <a:buFontTx/>
              <a:buNone/>
              <a:defRPr/>
            </a:pPr>
            <a:endParaRPr lang="en-GB" altLang="fr-FR" sz="1800" dirty="0">
              <a:latin typeface="Frutiger 55 Roman" panose="00000400000000000000" pitchFamily="2" charset="0"/>
            </a:endParaRPr>
          </a:p>
          <a:p>
            <a:pPr marL="0" indent="0">
              <a:buFontTx/>
              <a:buNone/>
              <a:defRPr/>
            </a:pPr>
            <a:r>
              <a:rPr lang="en-GB" altLang="fr-FR" sz="1800" dirty="0" smtClean="0">
                <a:latin typeface="Frutiger 55 Roman" panose="00000400000000000000" pitchFamily="2" charset="0"/>
              </a:rPr>
              <a:t>	Av</a:t>
            </a:r>
            <a:r>
              <a:rPr lang="en-GB" altLang="fr-FR" sz="1800" dirty="0">
                <a:latin typeface="Frutiger 55 Roman" panose="00000400000000000000" pitchFamily="2" charset="0"/>
              </a:rPr>
              <a:t>. J.-J. Rousseau 4		</a:t>
            </a:r>
            <a:r>
              <a:rPr lang="en-GB" altLang="fr-FR" sz="1800" dirty="0" smtClean="0">
                <a:latin typeface="Frutiger 55 Roman" panose="00000400000000000000" pitchFamily="2" charset="0"/>
              </a:rPr>
              <a:t>							</a:t>
            </a:r>
            <a:r>
              <a:rPr lang="fr-CH" sz="1800" dirty="0" err="1" smtClean="0">
                <a:latin typeface="Frutiger 55 Roman" panose="00000400000000000000" pitchFamily="2" charset="0"/>
              </a:rPr>
              <a:t>Nordstrasse</a:t>
            </a:r>
            <a:r>
              <a:rPr lang="fr-CH" sz="1800" dirty="0" smtClean="0">
                <a:latin typeface="Frutiger 55 Roman" panose="00000400000000000000" pitchFamily="2" charset="0"/>
              </a:rPr>
              <a:t> </a:t>
            </a:r>
            <a:r>
              <a:rPr lang="fr-CH" sz="1800" dirty="0">
                <a:latin typeface="Frutiger 55 Roman" panose="00000400000000000000" pitchFamily="2" charset="0"/>
              </a:rPr>
              <a:t>9</a:t>
            </a:r>
            <a:endParaRPr lang="en-GB" altLang="fr-FR" sz="1800" dirty="0">
              <a:latin typeface="Frutiger 55 Roman" panose="00000400000000000000" pitchFamily="2" charset="0"/>
            </a:endParaRPr>
          </a:p>
          <a:p>
            <a:pPr marL="271463" indent="-271463">
              <a:buFontTx/>
              <a:buNone/>
              <a:defRPr/>
            </a:pPr>
            <a:r>
              <a:rPr lang="en-GB" altLang="fr-FR" sz="1800" dirty="0">
                <a:latin typeface="Frutiger 55 Roman" panose="00000400000000000000" pitchFamily="2" charset="0"/>
              </a:rPr>
              <a:t>		CH 2001 </a:t>
            </a:r>
            <a:r>
              <a:rPr lang="en-GB" altLang="fr-FR" sz="1800" u="sng" dirty="0">
                <a:latin typeface="Frutiger 55 Roman" panose="00000400000000000000" pitchFamily="2" charset="0"/>
              </a:rPr>
              <a:t>Neuchâtel</a:t>
            </a:r>
            <a:r>
              <a:rPr lang="en-GB" altLang="fr-FR" sz="1800" dirty="0">
                <a:latin typeface="Frutiger 55 Roman" panose="00000400000000000000" pitchFamily="2" charset="0"/>
              </a:rPr>
              <a:t>		</a:t>
            </a:r>
            <a:r>
              <a:rPr lang="en-GB" altLang="fr-FR" sz="1800" dirty="0" smtClean="0">
                <a:latin typeface="Frutiger 55 Roman" panose="00000400000000000000" pitchFamily="2" charset="0"/>
              </a:rPr>
              <a:t>							CH </a:t>
            </a:r>
            <a:r>
              <a:rPr lang="en-GB" altLang="fr-FR" sz="1800" dirty="0">
                <a:latin typeface="Frutiger 55 Roman" panose="00000400000000000000" pitchFamily="2" charset="0"/>
              </a:rPr>
              <a:t>8006 </a:t>
            </a:r>
            <a:r>
              <a:rPr lang="en-GB" altLang="fr-FR" sz="1800" u="sng" dirty="0">
                <a:latin typeface="Frutiger 55 Roman" panose="00000400000000000000" pitchFamily="2" charset="0"/>
              </a:rPr>
              <a:t>Zürich</a:t>
            </a:r>
            <a:r>
              <a:rPr lang="en-GB" altLang="fr-FR" sz="1800" dirty="0">
                <a:latin typeface="Frutiger 55 Roman" panose="00000400000000000000" pitchFamily="2" charset="0"/>
              </a:rPr>
              <a:t>	</a:t>
            </a:r>
          </a:p>
          <a:p>
            <a:pPr marL="271463" indent="-271463">
              <a:buFontTx/>
              <a:buNone/>
              <a:defRPr/>
            </a:pPr>
            <a:r>
              <a:rPr lang="en-GB" altLang="fr-FR" sz="1800" dirty="0">
                <a:latin typeface="Frutiger 55 Roman" panose="00000400000000000000" pitchFamily="2" charset="0"/>
              </a:rPr>
              <a:t>		</a:t>
            </a:r>
            <a:r>
              <a:rPr lang="de-DE" altLang="fr-FR" sz="1800" dirty="0">
                <a:latin typeface="Frutiger 55 Roman" panose="00000400000000000000" pitchFamily="2" charset="0"/>
              </a:rPr>
              <a:t>+41-32-7271427 		</a:t>
            </a:r>
            <a:r>
              <a:rPr lang="de-DE" altLang="fr-FR" sz="1800" dirty="0" smtClean="0">
                <a:latin typeface="Frutiger 55 Roman" panose="00000400000000000000" pitchFamily="2" charset="0"/>
              </a:rPr>
              <a:t>						</a:t>
            </a:r>
            <a:r>
              <a:rPr lang="de-DE" altLang="fr-FR" sz="1800" dirty="0">
                <a:latin typeface="Frutiger 55 Roman" panose="00000400000000000000" pitchFamily="2" charset="0"/>
              </a:rPr>
              <a:t>	+41-44-2673919</a:t>
            </a:r>
            <a:endParaRPr lang="en-GB" altLang="fr-FR" sz="1800" dirty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endParaRPr lang="en-GB" altLang="fr-FR" sz="1600" dirty="0" smtClean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endParaRPr lang="en-GB" altLang="fr-FR" sz="1600" dirty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endParaRPr lang="en-GB" altLang="fr-FR" sz="1600" dirty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endParaRPr lang="en-GB" altLang="fr-FR" sz="1600" dirty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r>
              <a:rPr lang="en-GB" altLang="fr-FR" sz="1600" dirty="0">
                <a:latin typeface="Frutiger 55 Roman" panose="00000400000000000000" pitchFamily="2" charset="0"/>
              </a:rPr>
              <a:t>www.patentattorneys.ch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3631720" y="84537"/>
            <a:ext cx="5365631" cy="504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Thanks</a:t>
            </a:r>
            <a:r>
              <a:rPr lang="fr-CH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for </a:t>
            </a:r>
            <a:r>
              <a:rPr lang="fr-CH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your</a:t>
            </a:r>
            <a:r>
              <a:rPr lang="fr-CH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attention !</a:t>
            </a:r>
            <a:endParaRPr lang="fr-CH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3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Prior art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Any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information which has been made </a:t>
            </a:r>
            <a:r>
              <a:rPr lang="en-US" sz="2400" u="sng" kern="0" dirty="0">
                <a:solidFill>
                  <a:srgbClr val="404B56"/>
                </a:solidFill>
                <a:latin typeface="Frutiger 55 Roman" pitchFamily="2" charset="0"/>
              </a:rPr>
              <a:t>accessible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 to the public in any form and anywhere </a:t>
            </a:r>
            <a:r>
              <a:rPr lang="en-US" sz="2400" u="sng" kern="0" dirty="0">
                <a:solidFill>
                  <a:srgbClr val="404B56"/>
                </a:solidFill>
                <a:latin typeface="Frutiger 55 Roman" pitchFamily="2" charset="0"/>
              </a:rPr>
              <a:t>before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 the date of the patent/design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filing, as:</a:t>
            </a: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  <a:r>
              <a:rPr lang="en-US" sz="2400" u="sng" kern="0" dirty="0" smtClean="0">
                <a:solidFill>
                  <a:srgbClr val="404B56"/>
                </a:solidFill>
                <a:latin typeface="Frutiger 55 Roman" pitchFamily="2" charset="0"/>
              </a:rPr>
              <a:t>written </a:t>
            </a:r>
            <a:r>
              <a:rPr lang="en-US" sz="2400" u="sng" kern="0" dirty="0">
                <a:solidFill>
                  <a:srgbClr val="404B56"/>
                </a:solidFill>
                <a:latin typeface="Frutiger 55 Roman" pitchFamily="2" charset="0"/>
              </a:rPr>
              <a:t>description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, including emails or web pages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oral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disclosure, such as public lecture, meeting, ..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 	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sales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, offering for sales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radio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or television program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  <a:r>
              <a:rPr lang="en-US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etc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…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6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Let us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start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!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6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011" y="1713583"/>
            <a:ext cx="2674962" cy="37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Defensive</a:t>
            </a:r>
            <a:r>
              <a:rPr lang="fr-FR" sz="2000" dirty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publications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IP no-patent strategy.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Disclosing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an enabling description and/or drawing of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a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product, apparatus or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method.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The disclosure enters in the </a:t>
            </a:r>
            <a:r>
              <a:rPr lang="en-US" sz="2400" kern="0" dirty="0">
                <a:solidFill>
                  <a:srgbClr val="404B56"/>
                </a:solidFill>
                <a:latin typeface="Frutiger 55 Roman" pitchFamily="2" charset="0"/>
              </a:rPr>
              <a:t>public domain and becomes prior </a:t>
            </a:r>
            <a:r>
              <a:rPr lang="en-US" sz="2400" kern="0" dirty="0" smtClean="0">
                <a:solidFill>
                  <a:srgbClr val="404B56"/>
                </a:solidFill>
                <a:latin typeface="Frutiger 55 Roman" pitchFamily="2" charset="0"/>
              </a:rPr>
              <a:t>art.</a:t>
            </a:r>
            <a:r>
              <a:rPr lang="fr-FR" sz="1600" kern="0" dirty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	</a:t>
            </a:r>
            <a:endParaRPr lang="fr-FR" sz="1600" kern="0" dirty="0" smtClean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1600" kern="0" dirty="0" smtClean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6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6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8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Présentation1.potx</Template>
  <TotalTime>1599</TotalTime>
  <Words>2155</Words>
  <Application>Microsoft Office PowerPoint</Application>
  <PresentationFormat>Affichage à l'écran (4:3)</PresentationFormat>
  <Paragraphs>950</Paragraphs>
  <Slides>61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61</vt:i4>
      </vt:variant>
    </vt:vector>
  </HeadingPairs>
  <TitlesOfParts>
    <vt:vector size="70" baseType="lpstr">
      <vt:lpstr>Arial</vt:lpstr>
      <vt:lpstr>Calibri</vt:lpstr>
      <vt:lpstr>Frutiger 45 Light</vt:lpstr>
      <vt:lpstr>Frutiger 55 Roman</vt:lpstr>
      <vt:lpstr>Frutiger LT 55 Roman</vt:lpstr>
      <vt:lpstr>Wingdings</vt:lpstr>
      <vt:lpstr>Présentation1</vt:lpstr>
      <vt:lpstr>1_Conception personnalisée</vt:lpstr>
      <vt:lpstr>Conception personnalisée</vt:lpstr>
      <vt:lpstr>Defensive publications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Ceci est le titre du PPT</dc:title>
  <dc:creator>Graphiste</dc:creator>
  <cp:lastModifiedBy>Maria Maina</cp:lastModifiedBy>
  <cp:revision>93</cp:revision>
  <dcterms:created xsi:type="dcterms:W3CDTF">2016-02-16T09:53:22Z</dcterms:created>
  <dcterms:modified xsi:type="dcterms:W3CDTF">2017-04-25T14:45:13Z</dcterms:modified>
</cp:coreProperties>
</file>