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60" r:id="rId3"/>
  </p:sldMasterIdLst>
  <p:handoutMasterIdLst>
    <p:handoutMasterId r:id="rId94"/>
  </p:handoutMasterIdLst>
  <p:sldIdLst>
    <p:sldId id="256" r:id="rId4"/>
    <p:sldId id="257"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46" r:id="rId47"/>
    <p:sldId id="302" r:id="rId48"/>
    <p:sldId id="303" r:id="rId49"/>
    <p:sldId id="304" r:id="rId50"/>
    <p:sldId id="305" r:id="rId51"/>
    <p:sldId id="306" r:id="rId52"/>
    <p:sldId id="307" r:id="rId53"/>
    <p:sldId id="308" r:id="rId54"/>
    <p:sldId id="309" r:id="rId55"/>
    <p:sldId id="310" r:id="rId56"/>
    <p:sldId id="311" r:id="rId57"/>
    <p:sldId id="313"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9" r:id="rId72"/>
    <p:sldId id="333" r:id="rId73"/>
    <p:sldId id="347" r:id="rId74"/>
    <p:sldId id="334" r:id="rId75"/>
    <p:sldId id="348" r:id="rId76"/>
    <p:sldId id="349" r:id="rId77"/>
    <p:sldId id="350" r:id="rId78"/>
    <p:sldId id="351" r:id="rId79"/>
    <p:sldId id="352" r:id="rId80"/>
    <p:sldId id="353" r:id="rId81"/>
    <p:sldId id="335" r:id="rId82"/>
    <p:sldId id="336" r:id="rId83"/>
    <p:sldId id="337" r:id="rId84"/>
    <p:sldId id="338" r:id="rId85"/>
    <p:sldId id="339" r:id="rId86"/>
    <p:sldId id="340" r:id="rId87"/>
    <p:sldId id="341" r:id="rId88"/>
    <p:sldId id="342" r:id="rId89"/>
    <p:sldId id="343" r:id="rId90"/>
    <p:sldId id="344" r:id="rId91"/>
    <p:sldId id="345" r:id="rId92"/>
    <p:sldId id="259" r:id="rId93"/>
  </p:sldIdLst>
  <p:sldSz cx="9144000" cy="6858000" type="screen4x3"/>
  <p:notesSz cx="6797675" cy="987266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68">
          <p15:clr>
            <a:srgbClr val="A4A3A4"/>
          </p15:clr>
        </p15:guide>
        <p15:guide id="2" pos="28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634" autoAdjust="0"/>
  </p:normalViewPr>
  <p:slideViewPr>
    <p:cSldViewPr snapToGrid="0" snapToObjects="1" showGuides="1">
      <p:cViewPr varScale="1">
        <p:scale>
          <a:sx n="70" d="100"/>
          <a:sy n="70" d="100"/>
        </p:scale>
        <p:origin x="1410" y="60"/>
      </p:cViewPr>
      <p:guideLst>
        <p:guide orient="horz" pos="1868"/>
        <p:guide pos="2887"/>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FEBBBF84-9529-4D4F-AEE1-5F3539DC34B4}" type="datetimeFigureOut">
              <a:t>07/03/2016</a:t>
            </a:fld>
            <a:endParaRPr lang="fr-FR"/>
          </a:p>
        </p:txBody>
      </p:sp>
      <p:sp>
        <p:nvSpPr>
          <p:cNvPr id="4" name="Espace réservé du pied de page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69053BF7-97E1-F241-8922-BA5BA1F8DF72}" type="slidenum">
              <a:t>‹N°›</a:t>
            </a:fld>
            <a:endParaRPr lang="fr-FR"/>
          </a:p>
        </p:txBody>
      </p:sp>
    </p:spTree>
    <p:extLst>
      <p:ext uri="{BB962C8B-B14F-4D97-AF65-F5344CB8AC3E}">
        <p14:creationId xmlns:p14="http://schemas.microsoft.com/office/powerpoint/2010/main" val="20750097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H"/>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Cliquez pour modifier le style des sous-titres du masque</a:t>
            </a:r>
            <a:endParaRPr lang="fr-FR"/>
          </a:p>
        </p:txBody>
      </p:sp>
      <p:sp>
        <p:nvSpPr>
          <p:cNvPr id="4" name="Espace réservé de la date 3"/>
          <p:cNvSpPr>
            <a:spLocks noGrp="1"/>
          </p:cNvSpPr>
          <p:nvPr>
            <p:ph type="dt" sz="half" idx="10"/>
          </p:nvPr>
        </p:nvSpPr>
        <p:spPr/>
        <p:txBody>
          <a:bodyPr/>
          <a:lstStyle/>
          <a:p>
            <a:fld id="{C5905FA0-394A-A84F-8C89-ABB893DBBD90}" type="datetimeFigureOut">
              <a:t>07/03/2016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079690-15D3-A645-9C79-423DFDC8DD5C}" type="slidenum">
              <a:t>‹N°›</a:t>
            </a:fld>
            <a:endParaRPr lang="fr-FR"/>
          </a:p>
        </p:txBody>
      </p:sp>
    </p:spTree>
    <p:extLst>
      <p:ext uri="{BB962C8B-B14F-4D97-AF65-F5344CB8AC3E}">
        <p14:creationId xmlns:p14="http://schemas.microsoft.com/office/powerpoint/2010/main" val="482312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10"/>
          </p:nvPr>
        </p:nvSpPr>
        <p:spPr/>
        <p:txBody>
          <a:bodyPr/>
          <a:lstStyle/>
          <a:p>
            <a:fld id="{C5905FA0-394A-A84F-8C89-ABB893DBBD90}" type="datetimeFigureOut">
              <a:t>07/03/2016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079690-15D3-A645-9C79-423DFDC8DD5C}" type="slidenum">
              <a:t>‹N°›</a:t>
            </a:fld>
            <a:endParaRPr lang="fr-FR"/>
          </a:p>
        </p:txBody>
      </p:sp>
    </p:spTree>
    <p:extLst>
      <p:ext uri="{BB962C8B-B14F-4D97-AF65-F5344CB8AC3E}">
        <p14:creationId xmlns:p14="http://schemas.microsoft.com/office/powerpoint/2010/main" val="3035093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H"/>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10"/>
          </p:nvPr>
        </p:nvSpPr>
        <p:spPr/>
        <p:txBody>
          <a:bodyPr/>
          <a:lstStyle/>
          <a:p>
            <a:fld id="{C5905FA0-394A-A84F-8C89-ABB893DBBD90}" type="datetimeFigureOut">
              <a:t>07/03/2016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079690-15D3-A645-9C79-423DFDC8DD5C}" type="slidenum">
              <a:t>‹N°›</a:t>
            </a:fld>
            <a:endParaRPr lang="fr-FR"/>
          </a:p>
        </p:txBody>
      </p:sp>
    </p:spTree>
    <p:extLst>
      <p:ext uri="{BB962C8B-B14F-4D97-AF65-F5344CB8AC3E}">
        <p14:creationId xmlns:p14="http://schemas.microsoft.com/office/powerpoint/2010/main" val="4021836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H"/>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Cliquez pour modifier le style des sous-titres du masque</a:t>
            </a:r>
            <a:endParaRPr lang="fr-FR"/>
          </a:p>
        </p:txBody>
      </p:sp>
      <p:sp>
        <p:nvSpPr>
          <p:cNvPr id="4" name="Espace réservé de la date 3"/>
          <p:cNvSpPr>
            <a:spLocks noGrp="1"/>
          </p:cNvSpPr>
          <p:nvPr>
            <p:ph type="dt" sz="half" idx="10"/>
          </p:nvPr>
        </p:nvSpPr>
        <p:spPr/>
        <p:txBody>
          <a:bodyPr/>
          <a:lstStyle/>
          <a:p>
            <a:fld id="{BAB701FF-9C9E-184E-987C-F97FC52F5156}" type="datetimeFigureOut">
              <a:t>07/03/2016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D8CCFAA-8D20-5848-B0E1-0540F2068DE2}" type="slidenum">
              <a:t>‹N°›</a:t>
            </a:fld>
            <a:endParaRPr lang="fr-FR"/>
          </a:p>
        </p:txBody>
      </p:sp>
    </p:spTree>
    <p:extLst>
      <p:ext uri="{BB962C8B-B14F-4D97-AF65-F5344CB8AC3E}">
        <p14:creationId xmlns:p14="http://schemas.microsoft.com/office/powerpoint/2010/main" val="1091241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contenu 2"/>
          <p:cNvSpPr>
            <a:spLocks noGrp="1"/>
          </p:cNvSpPr>
          <p:nvPr>
            <p:ph idx="1"/>
          </p:nvPr>
        </p:nvSpPr>
        <p:spPr/>
        <p:txBody>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10"/>
          </p:nvPr>
        </p:nvSpPr>
        <p:spPr/>
        <p:txBody>
          <a:bodyPr/>
          <a:lstStyle/>
          <a:p>
            <a:fld id="{BAB701FF-9C9E-184E-987C-F97FC52F5156}" type="datetimeFigureOut">
              <a:t>07/03/2016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D8CCFAA-8D20-5848-B0E1-0540F2068DE2}" type="slidenum">
              <a:t>‹N°›</a:t>
            </a:fld>
            <a:endParaRPr lang="fr-FR"/>
          </a:p>
        </p:txBody>
      </p:sp>
    </p:spTree>
    <p:extLst>
      <p:ext uri="{BB962C8B-B14F-4D97-AF65-F5344CB8AC3E}">
        <p14:creationId xmlns:p14="http://schemas.microsoft.com/office/powerpoint/2010/main" val="45504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H"/>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Cliquez pour modifier les styles du texte du masque</a:t>
            </a:r>
          </a:p>
        </p:txBody>
      </p:sp>
      <p:sp>
        <p:nvSpPr>
          <p:cNvPr id="4" name="Espace réservé de la date 3"/>
          <p:cNvSpPr>
            <a:spLocks noGrp="1"/>
          </p:cNvSpPr>
          <p:nvPr>
            <p:ph type="dt" sz="half" idx="10"/>
          </p:nvPr>
        </p:nvSpPr>
        <p:spPr/>
        <p:txBody>
          <a:bodyPr/>
          <a:lstStyle/>
          <a:p>
            <a:fld id="{BAB701FF-9C9E-184E-987C-F97FC52F5156}" type="datetimeFigureOut">
              <a:t>07/03/2016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D8CCFAA-8D20-5848-B0E1-0540F2068DE2}" type="slidenum">
              <a:t>‹N°›</a:t>
            </a:fld>
            <a:endParaRPr lang="fr-FR"/>
          </a:p>
        </p:txBody>
      </p:sp>
    </p:spTree>
    <p:extLst>
      <p:ext uri="{BB962C8B-B14F-4D97-AF65-F5344CB8AC3E}">
        <p14:creationId xmlns:p14="http://schemas.microsoft.com/office/powerpoint/2010/main" val="3193854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5" name="Espace réservé de la date 4"/>
          <p:cNvSpPr>
            <a:spLocks noGrp="1"/>
          </p:cNvSpPr>
          <p:nvPr>
            <p:ph type="dt" sz="half" idx="10"/>
          </p:nvPr>
        </p:nvSpPr>
        <p:spPr/>
        <p:txBody>
          <a:bodyPr/>
          <a:lstStyle/>
          <a:p>
            <a:fld id="{BAB701FF-9C9E-184E-987C-F97FC52F5156}" type="datetimeFigureOut">
              <a:t>07/03/2016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D8CCFAA-8D20-5848-B0E1-0540F2068DE2}" type="slidenum">
              <a:t>‹N°›</a:t>
            </a:fld>
            <a:endParaRPr lang="fr-FR"/>
          </a:p>
        </p:txBody>
      </p:sp>
    </p:spTree>
    <p:extLst>
      <p:ext uri="{BB962C8B-B14F-4D97-AF65-F5344CB8AC3E}">
        <p14:creationId xmlns:p14="http://schemas.microsoft.com/office/powerpoint/2010/main" val="1520646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H"/>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7" name="Espace réservé de la date 6"/>
          <p:cNvSpPr>
            <a:spLocks noGrp="1"/>
          </p:cNvSpPr>
          <p:nvPr>
            <p:ph type="dt" sz="half" idx="10"/>
          </p:nvPr>
        </p:nvSpPr>
        <p:spPr/>
        <p:txBody>
          <a:bodyPr/>
          <a:lstStyle/>
          <a:p>
            <a:fld id="{BAB701FF-9C9E-184E-987C-F97FC52F5156}" type="datetimeFigureOut">
              <a:t>07/03/2016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D8CCFAA-8D20-5848-B0E1-0540F2068DE2}" type="slidenum">
              <a:t>‹N°›</a:t>
            </a:fld>
            <a:endParaRPr lang="fr-FR"/>
          </a:p>
        </p:txBody>
      </p:sp>
    </p:spTree>
    <p:extLst>
      <p:ext uri="{BB962C8B-B14F-4D97-AF65-F5344CB8AC3E}">
        <p14:creationId xmlns:p14="http://schemas.microsoft.com/office/powerpoint/2010/main" val="1274114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e la date 2"/>
          <p:cNvSpPr>
            <a:spLocks noGrp="1"/>
          </p:cNvSpPr>
          <p:nvPr>
            <p:ph type="dt" sz="half" idx="10"/>
          </p:nvPr>
        </p:nvSpPr>
        <p:spPr/>
        <p:txBody>
          <a:bodyPr/>
          <a:lstStyle/>
          <a:p>
            <a:fld id="{BAB701FF-9C9E-184E-987C-F97FC52F5156}" type="datetimeFigureOut">
              <a:t>07/03/2016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D8CCFAA-8D20-5848-B0E1-0540F2068DE2}" type="slidenum">
              <a:t>‹N°›</a:t>
            </a:fld>
            <a:endParaRPr lang="fr-FR"/>
          </a:p>
        </p:txBody>
      </p:sp>
    </p:spTree>
    <p:extLst>
      <p:ext uri="{BB962C8B-B14F-4D97-AF65-F5344CB8AC3E}">
        <p14:creationId xmlns:p14="http://schemas.microsoft.com/office/powerpoint/2010/main" val="345142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AB701FF-9C9E-184E-987C-F97FC52F5156}" type="datetimeFigureOut">
              <a:t>07/03/2016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D8CCFAA-8D20-5848-B0E1-0540F2068DE2}" type="slidenum">
              <a:t>‹N°›</a:t>
            </a:fld>
            <a:endParaRPr lang="fr-FR"/>
          </a:p>
        </p:txBody>
      </p:sp>
    </p:spTree>
    <p:extLst>
      <p:ext uri="{BB962C8B-B14F-4D97-AF65-F5344CB8AC3E}">
        <p14:creationId xmlns:p14="http://schemas.microsoft.com/office/powerpoint/2010/main" val="568453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H"/>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5" name="Espace réservé de la date 4"/>
          <p:cNvSpPr>
            <a:spLocks noGrp="1"/>
          </p:cNvSpPr>
          <p:nvPr>
            <p:ph type="dt" sz="half" idx="10"/>
          </p:nvPr>
        </p:nvSpPr>
        <p:spPr/>
        <p:txBody>
          <a:bodyPr/>
          <a:lstStyle/>
          <a:p>
            <a:fld id="{BAB701FF-9C9E-184E-987C-F97FC52F5156}" type="datetimeFigureOut">
              <a:t>07/03/2016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D8CCFAA-8D20-5848-B0E1-0540F2068DE2}" type="slidenum">
              <a:t>‹N°›</a:t>
            </a:fld>
            <a:endParaRPr lang="fr-FR"/>
          </a:p>
        </p:txBody>
      </p:sp>
    </p:spTree>
    <p:extLst>
      <p:ext uri="{BB962C8B-B14F-4D97-AF65-F5344CB8AC3E}">
        <p14:creationId xmlns:p14="http://schemas.microsoft.com/office/powerpoint/2010/main" val="780856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contenu 2"/>
          <p:cNvSpPr>
            <a:spLocks noGrp="1"/>
          </p:cNvSpPr>
          <p:nvPr>
            <p:ph idx="1"/>
          </p:nvPr>
        </p:nvSpPr>
        <p:spPr/>
        <p:txBody>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10"/>
          </p:nvPr>
        </p:nvSpPr>
        <p:spPr/>
        <p:txBody>
          <a:bodyPr/>
          <a:lstStyle/>
          <a:p>
            <a:fld id="{C5905FA0-394A-A84F-8C89-ABB893DBBD90}" type="datetimeFigureOut">
              <a:t>07/03/2016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079690-15D3-A645-9C79-423DFDC8DD5C}" type="slidenum">
              <a:t>‹N°›</a:t>
            </a:fld>
            <a:endParaRPr lang="fr-FR"/>
          </a:p>
        </p:txBody>
      </p:sp>
    </p:spTree>
    <p:extLst>
      <p:ext uri="{BB962C8B-B14F-4D97-AF65-F5344CB8AC3E}">
        <p14:creationId xmlns:p14="http://schemas.microsoft.com/office/powerpoint/2010/main" val="11190101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H"/>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5" name="Espace réservé de la date 4"/>
          <p:cNvSpPr>
            <a:spLocks noGrp="1"/>
          </p:cNvSpPr>
          <p:nvPr>
            <p:ph type="dt" sz="half" idx="10"/>
          </p:nvPr>
        </p:nvSpPr>
        <p:spPr/>
        <p:txBody>
          <a:bodyPr/>
          <a:lstStyle/>
          <a:p>
            <a:fld id="{BAB701FF-9C9E-184E-987C-F97FC52F5156}" type="datetimeFigureOut">
              <a:t>07/03/2016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D8CCFAA-8D20-5848-B0E1-0540F2068DE2}" type="slidenum">
              <a:t>‹N°›</a:t>
            </a:fld>
            <a:endParaRPr lang="fr-FR"/>
          </a:p>
        </p:txBody>
      </p:sp>
    </p:spTree>
    <p:extLst>
      <p:ext uri="{BB962C8B-B14F-4D97-AF65-F5344CB8AC3E}">
        <p14:creationId xmlns:p14="http://schemas.microsoft.com/office/powerpoint/2010/main" val="2917612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10"/>
          </p:nvPr>
        </p:nvSpPr>
        <p:spPr/>
        <p:txBody>
          <a:bodyPr/>
          <a:lstStyle/>
          <a:p>
            <a:fld id="{BAB701FF-9C9E-184E-987C-F97FC52F5156}" type="datetimeFigureOut">
              <a:t>07/03/2016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D8CCFAA-8D20-5848-B0E1-0540F2068DE2}" type="slidenum">
              <a:t>‹N°›</a:t>
            </a:fld>
            <a:endParaRPr lang="fr-FR"/>
          </a:p>
        </p:txBody>
      </p:sp>
    </p:spTree>
    <p:extLst>
      <p:ext uri="{BB962C8B-B14F-4D97-AF65-F5344CB8AC3E}">
        <p14:creationId xmlns:p14="http://schemas.microsoft.com/office/powerpoint/2010/main" val="755243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H"/>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10"/>
          </p:nvPr>
        </p:nvSpPr>
        <p:spPr/>
        <p:txBody>
          <a:bodyPr/>
          <a:lstStyle/>
          <a:p>
            <a:fld id="{BAB701FF-9C9E-184E-987C-F97FC52F5156}" type="datetimeFigureOut">
              <a:t>07/03/2016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D8CCFAA-8D20-5848-B0E1-0540F2068DE2}" type="slidenum">
              <a:t>‹N°›</a:t>
            </a:fld>
            <a:endParaRPr lang="fr-FR"/>
          </a:p>
        </p:txBody>
      </p:sp>
    </p:spTree>
    <p:extLst>
      <p:ext uri="{BB962C8B-B14F-4D97-AF65-F5344CB8AC3E}">
        <p14:creationId xmlns:p14="http://schemas.microsoft.com/office/powerpoint/2010/main" val="1815711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H"/>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Cliquez pour modifier le style des sous-titres du masque</a:t>
            </a:r>
            <a:endParaRPr lang="fr-FR"/>
          </a:p>
        </p:txBody>
      </p:sp>
      <p:sp>
        <p:nvSpPr>
          <p:cNvPr id="4" name="Espace réservé de la date 3"/>
          <p:cNvSpPr>
            <a:spLocks noGrp="1"/>
          </p:cNvSpPr>
          <p:nvPr>
            <p:ph type="dt" sz="half" idx="10"/>
          </p:nvPr>
        </p:nvSpPr>
        <p:spPr/>
        <p:txBody>
          <a:bodyPr/>
          <a:lstStyle/>
          <a:p>
            <a:fld id="{A7EAD2ED-6AAC-4541-A5D5-95250E75BE94}" type="datetimeFigureOut">
              <a:t>07/03/2016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9074DF-B9D0-5748-9D81-446A1CEC0BAE}" type="slidenum">
              <a:t>‹N°›</a:t>
            </a:fld>
            <a:endParaRPr lang="fr-FR"/>
          </a:p>
        </p:txBody>
      </p:sp>
    </p:spTree>
    <p:extLst>
      <p:ext uri="{BB962C8B-B14F-4D97-AF65-F5344CB8AC3E}">
        <p14:creationId xmlns:p14="http://schemas.microsoft.com/office/powerpoint/2010/main" val="490136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contenu 2"/>
          <p:cNvSpPr>
            <a:spLocks noGrp="1"/>
          </p:cNvSpPr>
          <p:nvPr>
            <p:ph idx="1"/>
          </p:nvPr>
        </p:nvSpPr>
        <p:spPr/>
        <p:txBody>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10"/>
          </p:nvPr>
        </p:nvSpPr>
        <p:spPr/>
        <p:txBody>
          <a:bodyPr/>
          <a:lstStyle/>
          <a:p>
            <a:fld id="{A7EAD2ED-6AAC-4541-A5D5-95250E75BE94}" type="datetimeFigureOut">
              <a:t>07/03/2016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9074DF-B9D0-5748-9D81-446A1CEC0BAE}" type="slidenum">
              <a:t>‹N°›</a:t>
            </a:fld>
            <a:endParaRPr lang="fr-FR"/>
          </a:p>
        </p:txBody>
      </p:sp>
    </p:spTree>
    <p:extLst>
      <p:ext uri="{BB962C8B-B14F-4D97-AF65-F5344CB8AC3E}">
        <p14:creationId xmlns:p14="http://schemas.microsoft.com/office/powerpoint/2010/main" val="32725579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H"/>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Cliquez pour modifier les styles du texte du masque</a:t>
            </a:r>
          </a:p>
        </p:txBody>
      </p:sp>
      <p:sp>
        <p:nvSpPr>
          <p:cNvPr id="4" name="Espace réservé de la date 3"/>
          <p:cNvSpPr>
            <a:spLocks noGrp="1"/>
          </p:cNvSpPr>
          <p:nvPr>
            <p:ph type="dt" sz="half" idx="10"/>
          </p:nvPr>
        </p:nvSpPr>
        <p:spPr/>
        <p:txBody>
          <a:bodyPr/>
          <a:lstStyle/>
          <a:p>
            <a:fld id="{A7EAD2ED-6AAC-4541-A5D5-95250E75BE94}" type="datetimeFigureOut">
              <a:t>07/03/2016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9074DF-B9D0-5748-9D81-446A1CEC0BAE}" type="slidenum">
              <a:t>‹N°›</a:t>
            </a:fld>
            <a:endParaRPr lang="fr-FR"/>
          </a:p>
        </p:txBody>
      </p:sp>
    </p:spTree>
    <p:extLst>
      <p:ext uri="{BB962C8B-B14F-4D97-AF65-F5344CB8AC3E}">
        <p14:creationId xmlns:p14="http://schemas.microsoft.com/office/powerpoint/2010/main" val="16547231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5" name="Espace réservé de la date 4"/>
          <p:cNvSpPr>
            <a:spLocks noGrp="1"/>
          </p:cNvSpPr>
          <p:nvPr>
            <p:ph type="dt" sz="half" idx="10"/>
          </p:nvPr>
        </p:nvSpPr>
        <p:spPr/>
        <p:txBody>
          <a:bodyPr/>
          <a:lstStyle/>
          <a:p>
            <a:fld id="{A7EAD2ED-6AAC-4541-A5D5-95250E75BE94}" type="datetimeFigureOut">
              <a:t>07/03/2016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99074DF-B9D0-5748-9D81-446A1CEC0BAE}" type="slidenum">
              <a:t>‹N°›</a:t>
            </a:fld>
            <a:endParaRPr lang="fr-FR"/>
          </a:p>
        </p:txBody>
      </p:sp>
    </p:spTree>
    <p:extLst>
      <p:ext uri="{BB962C8B-B14F-4D97-AF65-F5344CB8AC3E}">
        <p14:creationId xmlns:p14="http://schemas.microsoft.com/office/powerpoint/2010/main" val="32939351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H"/>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7" name="Espace réservé de la date 6"/>
          <p:cNvSpPr>
            <a:spLocks noGrp="1"/>
          </p:cNvSpPr>
          <p:nvPr>
            <p:ph type="dt" sz="half" idx="10"/>
          </p:nvPr>
        </p:nvSpPr>
        <p:spPr/>
        <p:txBody>
          <a:bodyPr/>
          <a:lstStyle/>
          <a:p>
            <a:fld id="{A7EAD2ED-6AAC-4541-A5D5-95250E75BE94}" type="datetimeFigureOut">
              <a:t>07/03/2016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99074DF-B9D0-5748-9D81-446A1CEC0BAE}" type="slidenum">
              <a:t>‹N°›</a:t>
            </a:fld>
            <a:endParaRPr lang="fr-FR"/>
          </a:p>
        </p:txBody>
      </p:sp>
    </p:spTree>
    <p:extLst>
      <p:ext uri="{BB962C8B-B14F-4D97-AF65-F5344CB8AC3E}">
        <p14:creationId xmlns:p14="http://schemas.microsoft.com/office/powerpoint/2010/main" val="23520328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e la date 2"/>
          <p:cNvSpPr>
            <a:spLocks noGrp="1"/>
          </p:cNvSpPr>
          <p:nvPr>
            <p:ph type="dt" sz="half" idx="10"/>
          </p:nvPr>
        </p:nvSpPr>
        <p:spPr/>
        <p:txBody>
          <a:bodyPr/>
          <a:lstStyle/>
          <a:p>
            <a:fld id="{A7EAD2ED-6AAC-4541-A5D5-95250E75BE94}" type="datetimeFigureOut">
              <a:t>07/03/2016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99074DF-B9D0-5748-9D81-446A1CEC0BAE}" type="slidenum">
              <a:t>‹N°›</a:t>
            </a:fld>
            <a:endParaRPr lang="fr-FR"/>
          </a:p>
        </p:txBody>
      </p:sp>
    </p:spTree>
    <p:extLst>
      <p:ext uri="{BB962C8B-B14F-4D97-AF65-F5344CB8AC3E}">
        <p14:creationId xmlns:p14="http://schemas.microsoft.com/office/powerpoint/2010/main" val="36834363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7EAD2ED-6AAC-4541-A5D5-95250E75BE94}" type="datetimeFigureOut">
              <a:t>07/03/2016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99074DF-B9D0-5748-9D81-446A1CEC0BAE}" type="slidenum">
              <a:t>‹N°›</a:t>
            </a:fld>
            <a:endParaRPr lang="fr-FR"/>
          </a:p>
        </p:txBody>
      </p:sp>
    </p:spTree>
    <p:extLst>
      <p:ext uri="{BB962C8B-B14F-4D97-AF65-F5344CB8AC3E}">
        <p14:creationId xmlns:p14="http://schemas.microsoft.com/office/powerpoint/2010/main" val="211297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H"/>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Cliquez pour modifier les styles du texte du masque</a:t>
            </a:r>
          </a:p>
        </p:txBody>
      </p:sp>
      <p:sp>
        <p:nvSpPr>
          <p:cNvPr id="4" name="Espace réservé de la date 3"/>
          <p:cNvSpPr>
            <a:spLocks noGrp="1"/>
          </p:cNvSpPr>
          <p:nvPr>
            <p:ph type="dt" sz="half" idx="10"/>
          </p:nvPr>
        </p:nvSpPr>
        <p:spPr/>
        <p:txBody>
          <a:bodyPr/>
          <a:lstStyle/>
          <a:p>
            <a:fld id="{C5905FA0-394A-A84F-8C89-ABB893DBBD90}" type="datetimeFigureOut">
              <a:t>07/03/2016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079690-15D3-A645-9C79-423DFDC8DD5C}" type="slidenum">
              <a:t>‹N°›</a:t>
            </a:fld>
            <a:endParaRPr lang="fr-FR"/>
          </a:p>
        </p:txBody>
      </p:sp>
    </p:spTree>
    <p:extLst>
      <p:ext uri="{BB962C8B-B14F-4D97-AF65-F5344CB8AC3E}">
        <p14:creationId xmlns:p14="http://schemas.microsoft.com/office/powerpoint/2010/main" val="33314358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H"/>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5" name="Espace réservé de la date 4"/>
          <p:cNvSpPr>
            <a:spLocks noGrp="1"/>
          </p:cNvSpPr>
          <p:nvPr>
            <p:ph type="dt" sz="half" idx="10"/>
          </p:nvPr>
        </p:nvSpPr>
        <p:spPr/>
        <p:txBody>
          <a:bodyPr/>
          <a:lstStyle/>
          <a:p>
            <a:fld id="{A7EAD2ED-6AAC-4541-A5D5-95250E75BE94}" type="datetimeFigureOut">
              <a:t>07/03/2016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99074DF-B9D0-5748-9D81-446A1CEC0BAE}" type="slidenum">
              <a:t>‹N°›</a:t>
            </a:fld>
            <a:endParaRPr lang="fr-FR"/>
          </a:p>
        </p:txBody>
      </p:sp>
    </p:spTree>
    <p:extLst>
      <p:ext uri="{BB962C8B-B14F-4D97-AF65-F5344CB8AC3E}">
        <p14:creationId xmlns:p14="http://schemas.microsoft.com/office/powerpoint/2010/main" val="38758673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H"/>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5" name="Espace réservé de la date 4"/>
          <p:cNvSpPr>
            <a:spLocks noGrp="1"/>
          </p:cNvSpPr>
          <p:nvPr>
            <p:ph type="dt" sz="half" idx="10"/>
          </p:nvPr>
        </p:nvSpPr>
        <p:spPr/>
        <p:txBody>
          <a:bodyPr/>
          <a:lstStyle/>
          <a:p>
            <a:fld id="{A7EAD2ED-6AAC-4541-A5D5-95250E75BE94}" type="datetimeFigureOut">
              <a:t>07/03/2016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99074DF-B9D0-5748-9D81-446A1CEC0BAE}" type="slidenum">
              <a:t>‹N°›</a:t>
            </a:fld>
            <a:endParaRPr lang="fr-FR"/>
          </a:p>
        </p:txBody>
      </p:sp>
    </p:spTree>
    <p:extLst>
      <p:ext uri="{BB962C8B-B14F-4D97-AF65-F5344CB8AC3E}">
        <p14:creationId xmlns:p14="http://schemas.microsoft.com/office/powerpoint/2010/main" val="26867618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10"/>
          </p:nvPr>
        </p:nvSpPr>
        <p:spPr/>
        <p:txBody>
          <a:bodyPr/>
          <a:lstStyle/>
          <a:p>
            <a:fld id="{A7EAD2ED-6AAC-4541-A5D5-95250E75BE94}" type="datetimeFigureOut">
              <a:t>07/03/2016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9074DF-B9D0-5748-9D81-446A1CEC0BAE}" type="slidenum">
              <a:t>‹N°›</a:t>
            </a:fld>
            <a:endParaRPr lang="fr-FR"/>
          </a:p>
        </p:txBody>
      </p:sp>
    </p:spTree>
    <p:extLst>
      <p:ext uri="{BB962C8B-B14F-4D97-AF65-F5344CB8AC3E}">
        <p14:creationId xmlns:p14="http://schemas.microsoft.com/office/powerpoint/2010/main" val="28966572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H"/>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10"/>
          </p:nvPr>
        </p:nvSpPr>
        <p:spPr/>
        <p:txBody>
          <a:bodyPr/>
          <a:lstStyle/>
          <a:p>
            <a:fld id="{A7EAD2ED-6AAC-4541-A5D5-95250E75BE94}" type="datetimeFigureOut">
              <a:t>07/03/2016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9074DF-B9D0-5748-9D81-446A1CEC0BAE}" type="slidenum">
              <a:t>‹N°›</a:t>
            </a:fld>
            <a:endParaRPr lang="fr-FR"/>
          </a:p>
        </p:txBody>
      </p:sp>
    </p:spTree>
    <p:extLst>
      <p:ext uri="{BB962C8B-B14F-4D97-AF65-F5344CB8AC3E}">
        <p14:creationId xmlns:p14="http://schemas.microsoft.com/office/powerpoint/2010/main" val="4006541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5" name="Espace réservé de la date 4"/>
          <p:cNvSpPr>
            <a:spLocks noGrp="1"/>
          </p:cNvSpPr>
          <p:nvPr>
            <p:ph type="dt" sz="half" idx="10"/>
          </p:nvPr>
        </p:nvSpPr>
        <p:spPr/>
        <p:txBody>
          <a:bodyPr/>
          <a:lstStyle/>
          <a:p>
            <a:fld id="{C5905FA0-394A-A84F-8C89-ABB893DBBD90}" type="datetimeFigureOut">
              <a:t>07/03/2016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079690-15D3-A645-9C79-423DFDC8DD5C}" type="slidenum">
              <a:t>‹N°›</a:t>
            </a:fld>
            <a:endParaRPr lang="fr-FR"/>
          </a:p>
        </p:txBody>
      </p:sp>
    </p:spTree>
    <p:extLst>
      <p:ext uri="{BB962C8B-B14F-4D97-AF65-F5344CB8AC3E}">
        <p14:creationId xmlns:p14="http://schemas.microsoft.com/office/powerpoint/2010/main" val="756398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H"/>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7" name="Espace réservé de la date 6"/>
          <p:cNvSpPr>
            <a:spLocks noGrp="1"/>
          </p:cNvSpPr>
          <p:nvPr>
            <p:ph type="dt" sz="half" idx="10"/>
          </p:nvPr>
        </p:nvSpPr>
        <p:spPr/>
        <p:txBody>
          <a:bodyPr/>
          <a:lstStyle/>
          <a:p>
            <a:fld id="{C5905FA0-394A-A84F-8C89-ABB893DBBD90}" type="datetimeFigureOut">
              <a:t>07/03/2016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6079690-15D3-A645-9C79-423DFDC8DD5C}" type="slidenum">
              <a:t>‹N°›</a:t>
            </a:fld>
            <a:endParaRPr lang="fr-FR"/>
          </a:p>
        </p:txBody>
      </p:sp>
    </p:spTree>
    <p:extLst>
      <p:ext uri="{BB962C8B-B14F-4D97-AF65-F5344CB8AC3E}">
        <p14:creationId xmlns:p14="http://schemas.microsoft.com/office/powerpoint/2010/main" val="3345437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e la date 2"/>
          <p:cNvSpPr>
            <a:spLocks noGrp="1"/>
          </p:cNvSpPr>
          <p:nvPr>
            <p:ph type="dt" sz="half" idx="10"/>
          </p:nvPr>
        </p:nvSpPr>
        <p:spPr/>
        <p:txBody>
          <a:bodyPr/>
          <a:lstStyle/>
          <a:p>
            <a:fld id="{C5905FA0-394A-A84F-8C89-ABB893DBBD90}" type="datetimeFigureOut">
              <a:t>07/03/2016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6079690-15D3-A645-9C79-423DFDC8DD5C}" type="slidenum">
              <a:t>‹N°›</a:t>
            </a:fld>
            <a:endParaRPr lang="fr-FR"/>
          </a:p>
        </p:txBody>
      </p:sp>
    </p:spTree>
    <p:extLst>
      <p:ext uri="{BB962C8B-B14F-4D97-AF65-F5344CB8AC3E}">
        <p14:creationId xmlns:p14="http://schemas.microsoft.com/office/powerpoint/2010/main" val="3942868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5905FA0-394A-A84F-8C89-ABB893DBBD90}" type="datetimeFigureOut">
              <a:t>07/03/2016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6079690-15D3-A645-9C79-423DFDC8DD5C}" type="slidenum">
              <a:t>‹N°›</a:t>
            </a:fld>
            <a:endParaRPr lang="fr-FR"/>
          </a:p>
        </p:txBody>
      </p:sp>
    </p:spTree>
    <p:extLst>
      <p:ext uri="{BB962C8B-B14F-4D97-AF65-F5344CB8AC3E}">
        <p14:creationId xmlns:p14="http://schemas.microsoft.com/office/powerpoint/2010/main" val="3787094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H"/>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5" name="Espace réservé de la date 4"/>
          <p:cNvSpPr>
            <a:spLocks noGrp="1"/>
          </p:cNvSpPr>
          <p:nvPr>
            <p:ph type="dt" sz="half" idx="10"/>
          </p:nvPr>
        </p:nvSpPr>
        <p:spPr/>
        <p:txBody>
          <a:bodyPr/>
          <a:lstStyle/>
          <a:p>
            <a:fld id="{C5905FA0-394A-A84F-8C89-ABB893DBBD90}" type="datetimeFigureOut">
              <a:t>07/03/2016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079690-15D3-A645-9C79-423DFDC8DD5C}" type="slidenum">
              <a:t>‹N°›</a:t>
            </a:fld>
            <a:endParaRPr lang="fr-FR"/>
          </a:p>
        </p:txBody>
      </p:sp>
    </p:spTree>
    <p:extLst>
      <p:ext uri="{BB962C8B-B14F-4D97-AF65-F5344CB8AC3E}">
        <p14:creationId xmlns:p14="http://schemas.microsoft.com/office/powerpoint/2010/main" val="209494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H"/>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H"/>
              <a:t>Faire glisser l'image vers l'espace réservé ou cliquer sur l'icône pour l'ajouter</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5" name="Espace réservé de la date 4"/>
          <p:cNvSpPr>
            <a:spLocks noGrp="1"/>
          </p:cNvSpPr>
          <p:nvPr>
            <p:ph type="dt" sz="half" idx="10"/>
          </p:nvPr>
        </p:nvSpPr>
        <p:spPr/>
        <p:txBody>
          <a:bodyPr/>
          <a:lstStyle/>
          <a:p>
            <a:fld id="{C5905FA0-394A-A84F-8C89-ABB893DBBD90}" type="datetimeFigureOut">
              <a:t>07/03/2016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079690-15D3-A645-9C79-423DFDC8DD5C}" type="slidenum">
              <a:t>‹N°›</a:t>
            </a:fld>
            <a:endParaRPr lang="fr-FR"/>
          </a:p>
        </p:txBody>
      </p:sp>
    </p:spTree>
    <p:extLst>
      <p:ext uri="{BB962C8B-B14F-4D97-AF65-F5344CB8AC3E}">
        <p14:creationId xmlns:p14="http://schemas.microsoft.com/office/powerpoint/2010/main" val="1137441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905FA0-394A-A84F-8C89-ABB893DBBD90}" type="datetimeFigureOut">
              <a:t>07/03/2016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079690-15D3-A645-9C79-423DFDC8DD5C}" type="slidenum">
              <a:t>‹N°›</a:t>
            </a:fld>
            <a:endParaRPr lang="fr-FR"/>
          </a:p>
        </p:txBody>
      </p:sp>
    </p:spTree>
    <p:extLst>
      <p:ext uri="{BB962C8B-B14F-4D97-AF65-F5344CB8AC3E}">
        <p14:creationId xmlns:p14="http://schemas.microsoft.com/office/powerpoint/2010/main" val="3356469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701FF-9C9E-184E-987C-F97FC52F5156}" type="datetimeFigureOut">
              <a:t>07/03/2016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CCFAA-8D20-5848-B0E1-0540F2068DE2}" type="slidenum">
              <a:t>‹N°›</a:t>
            </a:fld>
            <a:endParaRPr lang="fr-FR"/>
          </a:p>
        </p:txBody>
      </p:sp>
    </p:spTree>
    <p:extLst>
      <p:ext uri="{BB962C8B-B14F-4D97-AF65-F5344CB8AC3E}">
        <p14:creationId xmlns:p14="http://schemas.microsoft.com/office/powerpoint/2010/main" val="42890339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EAD2ED-6AAC-4541-A5D5-95250E75BE94}" type="datetimeFigureOut">
              <a:t>07/03/2016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074DF-B9D0-5748-9D81-446A1CEC0BAE}" type="slidenum">
              <a:t>‹N°›</a:t>
            </a:fld>
            <a:endParaRPr lang="fr-FR"/>
          </a:p>
        </p:txBody>
      </p:sp>
    </p:spTree>
    <p:extLst>
      <p:ext uri="{BB962C8B-B14F-4D97-AF65-F5344CB8AC3E}">
        <p14:creationId xmlns:p14="http://schemas.microsoft.com/office/powerpoint/2010/main" val="1830361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e-courses.epo.org/wbts/unity-of-invention/index.html" TargetMode="Externa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documents.epo.org/projects/babylon/eponet.nsf/0/7DCD945C15C7E7D4C125770D003AF872/$File/Divisional_applications_5_2011_fr.pdf" TargetMode="Externa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documents.epo.org/projects/babylon/eponet.nsf/0/7DCD945C15C7E7D4C125770D003AF872/$File/Divisional_applications_5_2011_fr.pdf" TargetMode="External"/><Relationship Id="rId4" Type="http://schemas.openxmlformats.org/officeDocument/2006/relationships/image" Target="../media/image7.emf"/></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hyperlink" Target="http://documents.epo.org/projects/babylon/eponet.nsf/0/7DCD945C15C7E7D4C125770D003AF872/$File/Divisional_applications_5_2011_fr.pdf"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image1.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re 1"/>
          <p:cNvSpPr>
            <a:spLocks noGrp="1"/>
          </p:cNvSpPr>
          <p:nvPr>
            <p:ph type="ctrTitle"/>
          </p:nvPr>
        </p:nvSpPr>
        <p:spPr>
          <a:xfrm>
            <a:off x="685800" y="2908500"/>
            <a:ext cx="7772400" cy="1231265"/>
          </a:xfrm>
        </p:spPr>
        <p:txBody>
          <a:bodyPr>
            <a:normAutofit/>
          </a:bodyPr>
          <a:lstStyle/>
          <a:p>
            <a:r>
              <a:rPr lang="fr-CH" altLang="fr-FR" dirty="0" smtClean="0">
                <a:latin typeface="Frutiger 55 Roman" panose="00000400000000000000" pitchFamily="2" charset="0"/>
              </a:rPr>
              <a:t>UNITE D’INVENTION</a:t>
            </a:r>
            <a:endParaRPr lang="fr-FR" dirty="0">
              <a:latin typeface="Frutiger 55 Roman" panose="00000400000000000000" pitchFamily="2" charset="0"/>
              <a:cs typeface="Frutiger LT 55 Roman"/>
            </a:endParaRPr>
          </a:p>
        </p:txBody>
      </p:sp>
      <p:sp>
        <p:nvSpPr>
          <p:cNvPr id="3" name="Sous-titre 2"/>
          <p:cNvSpPr>
            <a:spLocks noGrp="1"/>
          </p:cNvSpPr>
          <p:nvPr>
            <p:ph type="subTitle" idx="1"/>
          </p:nvPr>
        </p:nvSpPr>
        <p:spPr>
          <a:xfrm>
            <a:off x="4592638" y="3981439"/>
            <a:ext cx="3179762" cy="1558777"/>
          </a:xfrm>
        </p:spPr>
        <p:txBody>
          <a:bodyPr>
            <a:normAutofit/>
          </a:bodyPr>
          <a:lstStyle/>
          <a:p>
            <a:pPr algn="l"/>
            <a:r>
              <a:rPr lang="fr-CH" sz="2000" dirty="0">
                <a:solidFill>
                  <a:schemeClr val="tx1"/>
                </a:solidFill>
                <a:latin typeface="Frutiger 55 Roman" panose="00000400000000000000" pitchFamily="2" charset="0"/>
                <a:cs typeface="Frutiger LT 55 Roman"/>
              </a:rPr>
              <a:t>Epi-CEIPI</a:t>
            </a:r>
            <a:br>
              <a:rPr lang="fr-CH" sz="2000" dirty="0">
                <a:solidFill>
                  <a:schemeClr val="tx1"/>
                </a:solidFill>
                <a:latin typeface="Frutiger 55 Roman" panose="00000400000000000000" pitchFamily="2" charset="0"/>
                <a:cs typeface="Frutiger LT 55 Roman"/>
              </a:rPr>
            </a:br>
            <a:r>
              <a:rPr lang="fr-CH" sz="2000" dirty="0">
                <a:solidFill>
                  <a:schemeClr val="tx1"/>
                </a:solidFill>
                <a:latin typeface="Frutiger 55 Roman" panose="00000400000000000000" pitchFamily="2" charset="0"/>
                <a:cs typeface="Frutiger LT 55 Roman"/>
              </a:rPr>
              <a:t>Nyon, le 7 mars 2016</a:t>
            </a:r>
            <a:br>
              <a:rPr lang="fr-CH" sz="2000" dirty="0">
                <a:solidFill>
                  <a:schemeClr val="tx1"/>
                </a:solidFill>
                <a:latin typeface="Frutiger 55 Roman" panose="00000400000000000000" pitchFamily="2" charset="0"/>
                <a:cs typeface="Frutiger LT 55 Roman"/>
              </a:rPr>
            </a:br>
            <a:r>
              <a:rPr lang="fr-CH" sz="2000" dirty="0">
                <a:solidFill>
                  <a:schemeClr val="tx1"/>
                </a:solidFill>
                <a:latin typeface="Frutiger 55 Roman" panose="00000400000000000000" pitchFamily="2" charset="0"/>
                <a:cs typeface="Frutiger LT 55 Roman"/>
              </a:rPr>
              <a:t/>
            </a:r>
            <a:br>
              <a:rPr lang="fr-CH" sz="2000" dirty="0">
                <a:solidFill>
                  <a:schemeClr val="tx1"/>
                </a:solidFill>
                <a:latin typeface="Frutiger 55 Roman" panose="00000400000000000000" pitchFamily="2" charset="0"/>
                <a:cs typeface="Frutiger LT 55 Roman"/>
              </a:rPr>
            </a:br>
            <a:r>
              <a:rPr lang="fr-CH" sz="2000" dirty="0">
                <a:solidFill>
                  <a:schemeClr val="tx1"/>
                </a:solidFill>
                <a:latin typeface="Frutiger 55 Roman" panose="00000400000000000000" pitchFamily="2" charset="0"/>
                <a:cs typeface="Frutiger LT 55 Roman"/>
              </a:rPr>
              <a:t>Maria MAINA</a:t>
            </a:r>
            <a:endParaRPr lang="fr-FR" sz="2000" dirty="0">
              <a:solidFill>
                <a:schemeClr val="tx1"/>
              </a:solidFill>
              <a:latin typeface="Frutiger 55 Roman" panose="00000400000000000000" pitchFamily="2" charset="0"/>
              <a:cs typeface="Frutiger LT 55 Roman"/>
            </a:endParaRPr>
          </a:p>
        </p:txBody>
      </p:sp>
    </p:spTree>
    <p:extLst>
      <p:ext uri="{BB962C8B-B14F-4D97-AF65-F5344CB8AC3E}">
        <p14:creationId xmlns:p14="http://schemas.microsoft.com/office/powerpoint/2010/main" val="186011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ous-titre 2"/>
          <p:cNvSpPr txBox="1">
            <a:spLocks/>
          </p:cNvSpPr>
          <p:nvPr/>
        </p:nvSpPr>
        <p:spPr>
          <a:xfrm>
            <a:off x="4592638" y="84537"/>
            <a:ext cx="3179762" cy="5041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2000" dirty="0">
                <a:solidFill>
                  <a:schemeClr val="bg1"/>
                </a:solidFill>
                <a:latin typeface="Frutiger 45 Light" pitchFamily="2" charset="0"/>
                <a:cs typeface="Frutiger LT 55 Roman"/>
              </a:rPr>
              <a:t>Règle 44(1) CBE </a:t>
            </a:r>
            <a:r>
              <a:rPr lang="fr-FR" sz="2000" dirty="0" smtClean="0">
                <a:solidFill>
                  <a:schemeClr val="bg1"/>
                </a:solidFill>
                <a:latin typeface="Frutiger 45 Light" pitchFamily="2" charset="0"/>
                <a:cs typeface="Frutiger LT 55 Roman"/>
              </a:rPr>
              <a:t>2/5</a:t>
            </a:r>
            <a:endParaRPr lang="fr-FR"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008063" y="1449388"/>
            <a:ext cx="7559675" cy="4751387"/>
          </a:xfrm>
          <a:prstGeom prst="rect">
            <a:avLst/>
          </a:prstGeom>
          <a:noFill/>
          <a:ln w="9525">
            <a:noFill/>
            <a:miter lim="800000"/>
            <a:headEnd/>
            <a:tailEnd/>
          </a:ln>
        </p:spPr>
        <p:txBody>
          <a:bodyPr/>
          <a:lstStyle/>
          <a:p>
            <a:pPr eaLnBrk="1" hangingPunct="1">
              <a:defRPr/>
            </a:pPr>
            <a:r>
              <a:rPr lang="fr-CH" sz="1600" dirty="0">
                <a:latin typeface="Frutiger 55 Roman" panose="00000400000000000000" pitchFamily="2" charset="0"/>
              </a:rPr>
              <a:t>Les </a:t>
            </a:r>
            <a:r>
              <a:rPr lang="fr-CH" sz="1600" b="1" dirty="0">
                <a:latin typeface="Frutiger 55 Roman" panose="00000400000000000000" pitchFamily="2" charset="0"/>
              </a:rPr>
              <a:t>directives F-V, 2 </a:t>
            </a:r>
            <a:r>
              <a:rPr lang="fr-CH" sz="1600" dirty="0">
                <a:latin typeface="Frutiger 55 Roman" panose="00000400000000000000" pitchFamily="2" charset="0"/>
              </a:rPr>
              <a:t>nous indiquent une piste:</a:t>
            </a:r>
            <a:endParaRPr lang="fr-CH" sz="1600" i="1" dirty="0">
              <a:latin typeface="Frutiger 55 Roman" panose="00000400000000000000" pitchFamily="2" charset="0"/>
            </a:endParaRPr>
          </a:p>
          <a:p>
            <a:pPr eaLnBrk="1" hangingPunct="1">
              <a:defRPr/>
            </a:pPr>
            <a:endParaRPr lang="fr-CH" sz="1600" i="1" u="sng"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500" kern="0" dirty="0">
                <a:solidFill>
                  <a:srgbClr val="404B56"/>
                </a:solidFill>
                <a:latin typeface="Frutiger 55 Roman" pitchFamily="2" charset="0"/>
              </a:rPr>
              <a:t>Identifier </a:t>
            </a:r>
            <a:r>
              <a:rPr lang="fr-CH" sz="1500" kern="0" dirty="0">
                <a:solidFill>
                  <a:srgbClr val="404B56"/>
                </a:solidFill>
                <a:latin typeface="Frutiger 55 Roman" pitchFamily="2" charset="0"/>
                <a:cs typeface="+mn-cs"/>
              </a:rPr>
              <a:t>les éléments techniques particuliers de chaque invention (PSA)</a:t>
            </a: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r>
              <a:rPr lang="fr-CH" sz="1500" kern="0" dirty="0">
                <a:solidFill>
                  <a:srgbClr val="404B56"/>
                </a:solidFill>
                <a:latin typeface="Frutiger 55 Roman" pitchFamily="2" charset="0"/>
                <a:cs typeface="+mn-cs"/>
              </a:rPr>
              <a:t>Déterminer si une relation technique existe ou non entre ces inventions, et </a:t>
            </a: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r>
              <a:rPr lang="fr-CH" sz="1500" kern="0" dirty="0">
                <a:solidFill>
                  <a:srgbClr val="404B56"/>
                </a:solidFill>
                <a:latin typeface="Frutiger 55 Roman" pitchFamily="2" charset="0"/>
              </a:rPr>
              <a:t>Déterminer si</a:t>
            </a:r>
            <a:r>
              <a:rPr lang="fr-CH" sz="1500" kern="0" dirty="0">
                <a:solidFill>
                  <a:srgbClr val="404B56"/>
                </a:solidFill>
                <a:latin typeface="Frutiger 55 Roman" pitchFamily="2" charset="0"/>
                <a:cs typeface="+mn-cs"/>
              </a:rPr>
              <a:t> cette relation implique ces éléments techniques particuliers. </a:t>
            </a: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pic>
        <p:nvPicPr>
          <p:cNvPr id="1026" name="Image 1"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1300" y="3571875"/>
            <a:ext cx="35814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439947" y="6478438"/>
            <a:ext cx="7159925" cy="246221"/>
          </a:xfrm>
          <a:prstGeom prst="rect">
            <a:avLst/>
          </a:prstGeom>
          <a:noFill/>
        </p:spPr>
        <p:txBody>
          <a:bodyPr wrap="square" rtlCol="0">
            <a:spAutoFit/>
          </a:bodyPr>
          <a:lstStyle/>
          <a:p>
            <a:r>
              <a:rPr lang="fr-CH" sz="1000" dirty="0" smtClean="0">
                <a:latin typeface="Frutiger 55 Roman" panose="00000400000000000000" pitchFamily="2" charset="0"/>
              </a:rPr>
              <a:t>Figure tirée de </a:t>
            </a:r>
            <a:r>
              <a:rPr lang="fr-CH" sz="1000" u="sng" dirty="0">
                <a:latin typeface="Frutiger 55 Roman" panose="00000400000000000000" pitchFamily="2" charset="0"/>
                <a:hlinkClick r:id="rId5"/>
              </a:rPr>
              <a:t>https://e-courses.epo.org/wbts/unity-of-invention/index.html</a:t>
            </a:r>
            <a:endParaRPr lang="fr-CH" sz="1000" dirty="0">
              <a:latin typeface="Frutiger 55 Roman" panose="00000400000000000000" pitchFamily="2" charset="0"/>
            </a:endParaRPr>
          </a:p>
        </p:txBody>
      </p:sp>
    </p:spTree>
    <p:extLst>
      <p:ext uri="{BB962C8B-B14F-4D97-AF65-F5344CB8AC3E}">
        <p14:creationId xmlns:p14="http://schemas.microsoft.com/office/powerpoint/2010/main" val="985400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4592638" y="84537"/>
            <a:ext cx="3179762" cy="5041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2000" dirty="0">
                <a:solidFill>
                  <a:schemeClr val="bg1"/>
                </a:solidFill>
                <a:latin typeface="Frutiger 45 Light" pitchFamily="2" charset="0"/>
                <a:cs typeface="Frutiger LT 55 Roman"/>
              </a:rPr>
              <a:t>Règle 44(1) CBE </a:t>
            </a:r>
            <a:r>
              <a:rPr lang="fr-FR" sz="2000" dirty="0" smtClean="0">
                <a:solidFill>
                  <a:schemeClr val="bg1"/>
                </a:solidFill>
                <a:latin typeface="Frutiger 45 Light" pitchFamily="2" charset="0"/>
                <a:cs typeface="Frutiger LT 55 Roman"/>
              </a:rPr>
              <a:t>3/5</a:t>
            </a:r>
            <a:endParaRPr lang="fr-FR"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contenu 5"/>
          <p:cNvSpPr txBox="1">
            <a:spLocks/>
          </p:cNvSpPr>
          <p:nvPr/>
        </p:nvSpPr>
        <p:spPr bwMode="auto">
          <a:xfrm>
            <a:off x="1008063" y="1449388"/>
            <a:ext cx="7559675" cy="4751387"/>
          </a:xfrm>
          <a:prstGeom prst="rect">
            <a:avLst/>
          </a:prstGeom>
          <a:noFill/>
          <a:ln w="9525">
            <a:noFill/>
            <a:miter lim="800000"/>
            <a:headEnd/>
            <a:tailEnd/>
          </a:ln>
        </p:spPr>
        <p:txBody>
          <a:bodyPr/>
          <a:lstStyle/>
          <a:p>
            <a:pPr eaLnBrk="1" hangingPunct="1">
              <a:defRPr/>
            </a:pPr>
            <a:r>
              <a:rPr lang="fr-CH" sz="1600" dirty="0">
                <a:latin typeface="Frutiger 55 Roman" panose="00000400000000000000" pitchFamily="2" charset="0"/>
              </a:rPr>
              <a:t>Les éléments techniques particuliers de chaque invention ne doivent pas nécessairement être identiques. </a:t>
            </a:r>
          </a:p>
          <a:p>
            <a:pPr eaLnBrk="1" hangingPunct="1">
              <a:defRPr/>
            </a:pPr>
            <a:endParaRPr lang="fr-CH" sz="1600" dirty="0">
              <a:latin typeface="Frutiger 55 Roman" panose="00000400000000000000" pitchFamily="2" charset="0"/>
            </a:endParaRPr>
          </a:p>
          <a:p>
            <a:pPr eaLnBrk="1" hangingPunct="1">
              <a:defRPr/>
            </a:pPr>
            <a:r>
              <a:rPr lang="fr-CH" sz="1600" dirty="0">
                <a:latin typeface="Frutiger 55 Roman" panose="00000400000000000000" pitchFamily="2" charset="0"/>
              </a:rPr>
              <a:t>La règle 44(1) énonce clairement que la relation qui est exigée peut</a:t>
            </a:r>
          </a:p>
          <a:p>
            <a:pPr eaLnBrk="1" hangingPunct="1">
              <a:defRPr/>
            </a:pPr>
            <a:r>
              <a:rPr lang="fr-CH" sz="1600" dirty="0">
                <a:latin typeface="Frutiger 55 Roman" panose="00000400000000000000" pitchFamily="2" charset="0"/>
              </a:rPr>
              <a:t>exister entre des éléments techniques </a:t>
            </a:r>
            <a:r>
              <a:rPr lang="fr-CH" sz="1600" u="sng" dirty="0">
                <a:latin typeface="Frutiger 55 Roman" panose="00000400000000000000" pitchFamily="2" charset="0"/>
              </a:rPr>
              <a:t>correspondants</a:t>
            </a:r>
            <a:r>
              <a:rPr lang="fr-CH" sz="1600" dirty="0">
                <a:latin typeface="Frutiger 55 Roman" panose="00000400000000000000" pitchFamily="2" charset="0"/>
              </a:rPr>
              <a:t> (i.e. clairement liés):</a:t>
            </a:r>
          </a:p>
          <a:p>
            <a:pPr eaLnBrk="1" hangingPunct="1">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b="1"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en-US" sz="1600" dirty="0" err="1">
                <a:latin typeface="Frutiger 55 Roman" panose="00000400000000000000" pitchFamily="2" charset="0"/>
              </a:rPr>
              <a:t>Caractéristiques</a:t>
            </a:r>
            <a:r>
              <a:rPr lang="en-US" sz="1600" dirty="0">
                <a:latin typeface="Frutiger 55 Roman" panose="00000400000000000000" pitchFamily="2" charset="0"/>
              </a:rPr>
              <a:t> </a:t>
            </a:r>
            <a:r>
              <a:rPr lang="en-US" sz="1600" dirty="0" err="1">
                <a:latin typeface="Frutiger 55 Roman" panose="00000400000000000000" pitchFamily="2" charset="0"/>
              </a:rPr>
              <a:t>équivalentes</a:t>
            </a:r>
            <a:r>
              <a:rPr lang="en-US" sz="1600" dirty="0">
                <a:latin typeface="Frutiger 55 Roman" panose="00000400000000000000" pitchFamily="2" charset="0"/>
              </a:rPr>
              <a:t> (e.g. </a:t>
            </a:r>
            <a:r>
              <a:rPr lang="fr-CH" sz="1600" dirty="0">
                <a:latin typeface="Frutiger 55 Roman" panose="00000400000000000000" pitchFamily="2" charset="0"/>
              </a:rPr>
              <a:t>ressort métallique </a:t>
            </a:r>
            <a:br>
              <a:rPr lang="fr-CH" sz="1600" dirty="0">
                <a:latin typeface="Frutiger 55 Roman" panose="00000400000000000000" pitchFamily="2" charset="0"/>
              </a:rPr>
            </a:br>
            <a:r>
              <a:rPr lang="fr-CH" sz="1600" dirty="0">
                <a:latin typeface="Frutiger 55 Roman" panose="00000400000000000000" pitchFamily="2" charset="0"/>
              </a:rPr>
              <a:t>et bloc de caoutchouc,</a:t>
            </a:r>
            <a:r>
              <a:rPr lang="en-US" sz="1600" dirty="0">
                <a:latin typeface="Frutiger 55 Roman" panose="00000400000000000000" pitchFamily="2" charset="0"/>
              </a:rPr>
              <a:t> les </a:t>
            </a:r>
            <a:r>
              <a:rPr lang="en-US" sz="1600" dirty="0" err="1">
                <a:latin typeface="Frutiger 55 Roman" panose="00000400000000000000" pitchFamily="2" charset="0"/>
              </a:rPr>
              <a:t>deux</a:t>
            </a:r>
            <a:r>
              <a:rPr lang="en-US" sz="1600" dirty="0">
                <a:latin typeface="Frutiger 55 Roman" panose="00000400000000000000" pitchFamily="2" charset="0"/>
              </a:rPr>
              <a:t> </a:t>
            </a:r>
            <a:r>
              <a:rPr lang="en-US" sz="1600" dirty="0" err="1">
                <a:latin typeface="Frutiger 55 Roman" panose="00000400000000000000" pitchFamily="2" charset="0"/>
              </a:rPr>
              <a:t>assurant</a:t>
            </a:r>
            <a:r>
              <a:rPr lang="en-US" sz="1600" dirty="0">
                <a:latin typeface="Frutiger 55 Roman" panose="00000400000000000000" pitchFamily="2" charset="0"/>
              </a:rPr>
              <a:t> </a:t>
            </a:r>
            <a:r>
              <a:rPr lang="en-US" sz="1600" dirty="0" err="1">
                <a:latin typeface="Frutiger 55 Roman" panose="00000400000000000000" pitchFamily="2" charset="0"/>
              </a:rPr>
              <a:t>l’élasticité</a:t>
            </a:r>
            <a:r>
              <a:rPr lang="en-US" sz="1600" dirty="0">
                <a:latin typeface="Frutiger 55 Roman" panose="00000400000000000000" pitchFamily="2" charset="0"/>
              </a:rPr>
              <a:t>)  </a:t>
            </a:r>
          </a:p>
          <a:p>
            <a:pPr marL="342900" indent="-342900">
              <a:lnSpc>
                <a:spcPct val="120000"/>
              </a:lnSpc>
              <a:buClr>
                <a:srgbClr val="FFC000"/>
              </a:buClr>
              <a:buFont typeface="Wingdings" pitchFamily="2" charset="2"/>
              <a:buChar char="Ø"/>
              <a:defRPr/>
            </a:pPr>
            <a:endParaRPr lang="en-US"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en-US" sz="1600" dirty="0" err="1">
                <a:latin typeface="Frutiger 55 Roman" panose="00000400000000000000" pitchFamily="2" charset="0"/>
              </a:rPr>
              <a:t>Caractéristiques</a:t>
            </a:r>
            <a:r>
              <a:rPr lang="en-US" sz="1600" dirty="0">
                <a:latin typeface="Frutiger 55 Roman" panose="00000400000000000000" pitchFamily="2" charset="0"/>
              </a:rPr>
              <a:t> </a:t>
            </a:r>
            <a:r>
              <a:rPr lang="en-US" sz="1600" dirty="0" err="1">
                <a:latin typeface="Frutiger 55 Roman" panose="00000400000000000000" pitchFamily="2" charset="0"/>
              </a:rPr>
              <a:t>complémenataires</a:t>
            </a:r>
            <a:r>
              <a:rPr lang="en-US" sz="1600" dirty="0">
                <a:latin typeface="Frutiger 55 Roman" panose="00000400000000000000" pitchFamily="2" charset="0"/>
              </a:rPr>
              <a:t> (e.g. </a:t>
            </a:r>
            <a:r>
              <a:rPr lang="en-US" sz="1600" dirty="0" err="1">
                <a:latin typeface="Frutiger 55 Roman" panose="00000400000000000000" pitchFamily="2" charset="0"/>
              </a:rPr>
              <a:t>modulateur</a:t>
            </a:r>
            <a:r>
              <a:rPr lang="en-US" sz="1600" dirty="0">
                <a:latin typeface="Frutiger 55 Roman" panose="00000400000000000000" pitchFamily="2" charset="0"/>
              </a:rPr>
              <a:t> </a:t>
            </a:r>
            <a:br>
              <a:rPr lang="en-US" sz="1600" dirty="0">
                <a:latin typeface="Frutiger 55 Roman" panose="00000400000000000000" pitchFamily="2" charset="0"/>
              </a:rPr>
            </a:br>
            <a:r>
              <a:rPr lang="en-US" sz="1600" dirty="0">
                <a:latin typeface="Frutiger 55 Roman" panose="00000400000000000000" pitchFamily="2" charset="0"/>
              </a:rPr>
              <a:t>et </a:t>
            </a:r>
            <a:r>
              <a:rPr lang="en-US" sz="1600" dirty="0" err="1">
                <a:latin typeface="Frutiger 55 Roman" panose="00000400000000000000" pitchFamily="2" charset="0"/>
              </a:rPr>
              <a:t>démodulateur</a:t>
            </a:r>
            <a:r>
              <a:rPr lang="en-US" sz="1600" dirty="0">
                <a:latin typeface="Frutiger 55 Roman" panose="00000400000000000000" pitchFamily="2" charset="0"/>
              </a:rPr>
              <a:t>)</a:t>
            </a:r>
          </a:p>
          <a:p>
            <a:pPr marL="342900" indent="-342900">
              <a:lnSpc>
                <a:spcPct val="120000"/>
              </a:lnSpc>
              <a:buClr>
                <a:srgbClr val="FFC000"/>
              </a:buClr>
              <a:buFont typeface="Wingdings" pitchFamily="2" charset="2"/>
              <a:buChar char="Ø"/>
              <a:defRPr/>
            </a:pPr>
            <a:endParaRPr lang="en-US"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en-US" sz="1600" dirty="0" err="1">
                <a:latin typeface="Frutiger 55 Roman" panose="00000400000000000000" pitchFamily="2" charset="0"/>
              </a:rPr>
              <a:t>Caractéristiques</a:t>
            </a:r>
            <a:r>
              <a:rPr lang="en-US" sz="1600" dirty="0">
                <a:latin typeface="Frutiger 55 Roman" panose="00000400000000000000" pitchFamily="2" charset="0"/>
              </a:rPr>
              <a:t> qui </a:t>
            </a:r>
            <a:r>
              <a:rPr lang="en-US" sz="1600" dirty="0" err="1">
                <a:latin typeface="Frutiger 55 Roman" panose="00000400000000000000" pitchFamily="2" charset="0"/>
              </a:rPr>
              <a:t>coopèrent</a:t>
            </a:r>
            <a:r>
              <a:rPr lang="en-US" sz="1600" dirty="0">
                <a:latin typeface="Frutiger 55 Roman" panose="00000400000000000000" pitchFamily="2" charset="0"/>
              </a:rPr>
              <a:t> (e.g. </a:t>
            </a:r>
            <a:r>
              <a:rPr lang="en-US" sz="1600" dirty="0" err="1">
                <a:latin typeface="Frutiger 55 Roman" panose="00000400000000000000" pitchFamily="2" charset="0"/>
              </a:rPr>
              <a:t>clé</a:t>
            </a:r>
            <a:r>
              <a:rPr lang="en-US" sz="1600" dirty="0">
                <a:latin typeface="Frutiger 55 Roman" panose="00000400000000000000" pitchFamily="2" charset="0"/>
              </a:rPr>
              <a:t> et </a:t>
            </a:r>
            <a:r>
              <a:rPr lang="en-US" sz="1600" dirty="0" err="1">
                <a:latin typeface="Frutiger 55 Roman" panose="00000400000000000000" pitchFamily="2" charset="0"/>
              </a:rPr>
              <a:t>serrure</a:t>
            </a:r>
            <a:r>
              <a:rPr lang="en-US" sz="1600" dirty="0">
                <a:latin typeface="Frutiger 55 Roman" panose="00000400000000000000" pitchFamily="2" charset="0"/>
              </a:rPr>
              <a:t>)</a:t>
            </a:r>
          </a:p>
          <a:p>
            <a:pPr eaLnBrk="1" hangingPunct="1">
              <a:defRPr/>
            </a:pPr>
            <a:endParaRPr lang="fr-CH" sz="1600" dirty="0">
              <a:latin typeface="Frutiger 55 Roman" panose="00000400000000000000" pitchFamily="2" charset="0"/>
            </a:endParaRPr>
          </a:p>
          <a:p>
            <a:pPr algn="r" eaLnBrk="1" hangingPunct="1">
              <a:defRPr/>
            </a:pPr>
            <a:r>
              <a:rPr lang="fr-CH" sz="1600" dirty="0">
                <a:latin typeface="Frutiger 55 Roman" panose="00000400000000000000" pitchFamily="2" charset="0"/>
              </a:rPr>
              <a:t>[</a:t>
            </a:r>
            <a:r>
              <a:rPr lang="fr-CH" sz="1600" b="1" dirty="0">
                <a:latin typeface="Frutiger 55 Roman" panose="00000400000000000000" pitchFamily="2" charset="0"/>
              </a:rPr>
              <a:t>directives F-V, 2]</a:t>
            </a:r>
            <a:endParaRPr lang="fr-CH" sz="1600" i="1" u="sng" dirty="0">
              <a:latin typeface="Frutiger 55 Roman" panose="00000400000000000000" pitchFamily="2" charset="0"/>
            </a:endParaRPr>
          </a:p>
          <a:p>
            <a:pPr>
              <a:lnSpc>
                <a:spcPct val="120000"/>
              </a:lnSpc>
              <a:buClr>
                <a:srgbClr val="FFC000"/>
              </a:buClr>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Tree>
    <p:extLst>
      <p:ext uri="{BB962C8B-B14F-4D97-AF65-F5344CB8AC3E}">
        <p14:creationId xmlns:p14="http://schemas.microsoft.com/office/powerpoint/2010/main" val="3932061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4592638" y="84537"/>
            <a:ext cx="3179762" cy="5041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2000" dirty="0">
                <a:solidFill>
                  <a:schemeClr val="bg1"/>
                </a:solidFill>
                <a:latin typeface="Frutiger 45 Light" pitchFamily="2" charset="0"/>
                <a:cs typeface="Frutiger LT 55 Roman"/>
              </a:rPr>
              <a:t>Règle 44(1) CBE 4</a:t>
            </a:r>
            <a:r>
              <a:rPr lang="fr-FR" sz="2000" dirty="0" smtClean="0">
                <a:solidFill>
                  <a:schemeClr val="bg1"/>
                </a:solidFill>
                <a:latin typeface="Frutiger 45 Light" pitchFamily="2" charset="0"/>
                <a:cs typeface="Frutiger LT 55 Roman"/>
              </a:rPr>
              <a:t>/5</a:t>
            </a:r>
            <a:endParaRPr lang="fr-FR"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008063" y="1449388"/>
            <a:ext cx="7559675" cy="4751387"/>
          </a:xfrm>
          <a:prstGeom prst="rect">
            <a:avLst/>
          </a:prstGeom>
          <a:noFill/>
          <a:ln w="9525">
            <a:noFill/>
            <a:miter lim="800000"/>
            <a:headEnd/>
            <a:tailEnd/>
          </a:ln>
        </p:spPr>
        <p:txBody>
          <a:bodyPr/>
          <a:lstStyle/>
          <a:p>
            <a:pPr eaLnBrk="1" hangingPunct="1">
              <a:defRPr/>
            </a:pPr>
            <a:r>
              <a:rPr lang="fr-CH" sz="1600" dirty="0">
                <a:latin typeface="Frutiger 55 Roman" panose="00000400000000000000" pitchFamily="2" charset="0"/>
              </a:rPr>
              <a:t>La règle 44(1) doit être interprétée comme permettant d’inclure dans la</a:t>
            </a:r>
          </a:p>
          <a:p>
            <a:pPr eaLnBrk="1" hangingPunct="1">
              <a:defRPr/>
            </a:pPr>
            <a:r>
              <a:rPr lang="fr-CH" sz="1600" dirty="0">
                <a:latin typeface="Frutiger 55 Roman" panose="00000400000000000000" pitchFamily="2" charset="0"/>
              </a:rPr>
              <a:t>même demande les combinaisons suivantes de </a:t>
            </a:r>
            <a:r>
              <a:rPr lang="fr-CH" sz="1600" u="sng" dirty="0">
                <a:latin typeface="Frutiger 55 Roman" panose="00000400000000000000" pitchFamily="2" charset="0"/>
              </a:rPr>
              <a:t>revendications indépendantes </a:t>
            </a:r>
            <a:r>
              <a:rPr lang="fr-CH" sz="1600" dirty="0">
                <a:latin typeface="Frutiger 55 Roman" panose="00000400000000000000" pitchFamily="2" charset="0"/>
              </a:rPr>
              <a:t>de </a:t>
            </a:r>
            <a:r>
              <a:rPr lang="fr-CH" sz="1600" u="sng" dirty="0">
                <a:latin typeface="Frutiger 55 Roman" panose="00000400000000000000" pitchFamily="2" charset="0"/>
              </a:rPr>
              <a:t>catégories différentes</a:t>
            </a:r>
            <a:r>
              <a:rPr lang="fr-CH" sz="1600" dirty="0">
                <a:latin typeface="Frutiger 55 Roman" panose="00000400000000000000" pitchFamily="2" charset="0"/>
              </a:rPr>
              <a:t> :</a:t>
            </a:r>
          </a:p>
          <a:p>
            <a:pPr eaLnBrk="1" hangingPunct="1">
              <a:defRPr/>
            </a:pPr>
            <a:endParaRPr lang="fr-CH" sz="1600" dirty="0">
              <a:latin typeface="Frutiger 55 Roman" panose="00000400000000000000" pitchFamily="2" charset="0"/>
            </a:endParaRPr>
          </a:p>
          <a:p>
            <a:pPr eaLnBrk="1" hangingPunct="1">
              <a:defRPr/>
            </a:pPr>
            <a:r>
              <a:rPr lang="fr-CH" sz="1600" dirty="0">
                <a:latin typeface="Frutiger 55 Roman" panose="00000400000000000000" pitchFamily="2" charset="0"/>
              </a:rPr>
              <a:t>i) 	produit donné,</a:t>
            </a:r>
          </a:p>
          <a:p>
            <a:pPr eaLnBrk="1" hangingPunct="1">
              <a:defRPr/>
            </a:pPr>
            <a:r>
              <a:rPr lang="fr-CH" sz="1600" dirty="0">
                <a:latin typeface="Frutiger 55 Roman" panose="00000400000000000000" pitchFamily="2" charset="0"/>
              </a:rPr>
              <a:t>	procédé spécialement adapté à la fabrication du produit </a:t>
            </a:r>
          </a:p>
          <a:p>
            <a:pPr eaLnBrk="1" hangingPunct="1">
              <a:defRPr/>
            </a:pPr>
            <a:r>
              <a:rPr lang="fr-CH" sz="1600" dirty="0">
                <a:latin typeface="Frutiger 55 Roman" panose="00000400000000000000" pitchFamily="2" charset="0"/>
              </a:rPr>
              <a:t>	utilisation de ce produit </a:t>
            </a:r>
          </a:p>
          <a:p>
            <a:pPr eaLnBrk="1" hangingPunct="1">
              <a:defRPr/>
            </a:pPr>
            <a:endParaRPr lang="fr-CH" sz="1600" dirty="0">
              <a:latin typeface="Frutiger 55 Roman" panose="00000400000000000000" pitchFamily="2" charset="0"/>
            </a:endParaRPr>
          </a:p>
          <a:p>
            <a:pPr eaLnBrk="1" hangingPunct="1">
              <a:defRPr/>
            </a:pPr>
            <a:r>
              <a:rPr lang="fr-CH" sz="1600" dirty="0">
                <a:latin typeface="Frutiger 55 Roman" panose="00000400000000000000" pitchFamily="2" charset="0"/>
              </a:rPr>
              <a:t>ii) 	procédé donné,</a:t>
            </a:r>
          </a:p>
          <a:p>
            <a:pPr lvl="1" eaLnBrk="1" hangingPunct="1">
              <a:defRPr/>
            </a:pPr>
            <a:r>
              <a:rPr lang="fr-CH" sz="1600" dirty="0" smtClean="0">
                <a:latin typeface="Frutiger 55 Roman" panose="00000400000000000000" pitchFamily="2" charset="0"/>
              </a:rPr>
              <a:t>dispositif </a:t>
            </a:r>
            <a:r>
              <a:rPr lang="fr-CH" sz="1600" dirty="0">
                <a:latin typeface="Frutiger 55 Roman" panose="00000400000000000000" pitchFamily="2" charset="0"/>
              </a:rPr>
              <a:t>ou un moyen spécialement conçu pour la mise en œuvre </a:t>
            </a:r>
            <a:r>
              <a:rPr lang="fr-CH" sz="1600" dirty="0" smtClean="0">
                <a:latin typeface="Frutiger 55 Roman" panose="00000400000000000000" pitchFamily="2" charset="0"/>
              </a:rPr>
              <a:t>de </a:t>
            </a:r>
            <a:r>
              <a:rPr lang="fr-CH" sz="1600" dirty="0">
                <a:latin typeface="Frutiger 55 Roman" panose="00000400000000000000" pitchFamily="2" charset="0"/>
              </a:rPr>
              <a:t>ce procédé </a:t>
            </a:r>
          </a:p>
          <a:p>
            <a:pPr lvl="1" eaLnBrk="1" hangingPunct="1">
              <a:defRPr/>
            </a:pPr>
            <a:endParaRPr lang="fr-CH" sz="1600" dirty="0">
              <a:latin typeface="Frutiger 55 Roman" panose="00000400000000000000" pitchFamily="2" charset="0"/>
            </a:endParaRPr>
          </a:p>
          <a:p>
            <a:pPr eaLnBrk="1" hangingPunct="1">
              <a:defRPr/>
            </a:pPr>
            <a:r>
              <a:rPr lang="fr-CH" sz="1600" dirty="0">
                <a:latin typeface="Frutiger 55 Roman" panose="00000400000000000000" pitchFamily="2" charset="0"/>
              </a:rPr>
              <a:t>iii) 	produit donné,</a:t>
            </a:r>
          </a:p>
          <a:p>
            <a:pPr eaLnBrk="1" hangingPunct="1">
              <a:defRPr/>
            </a:pPr>
            <a:r>
              <a:rPr lang="fr-CH" sz="1600" dirty="0">
                <a:latin typeface="Frutiger 55 Roman" panose="00000400000000000000" pitchFamily="2" charset="0"/>
              </a:rPr>
              <a:t>	procédé spécialement adapté à la fabrication du produit </a:t>
            </a:r>
          </a:p>
          <a:p>
            <a:pPr eaLnBrk="1" hangingPunct="1">
              <a:defRPr/>
            </a:pPr>
            <a:r>
              <a:rPr lang="fr-CH" sz="1600" dirty="0">
                <a:latin typeface="Frutiger 55 Roman" panose="00000400000000000000" pitchFamily="2" charset="0"/>
              </a:rPr>
              <a:t>	dispositif ou un moyen spécialement conçu pour la mise en </a:t>
            </a:r>
            <a:r>
              <a:rPr lang="fr-CH" sz="1600" dirty="0" smtClean="0">
                <a:latin typeface="Frutiger 55 Roman" panose="00000400000000000000" pitchFamily="2" charset="0"/>
              </a:rPr>
              <a:t>œuvre de </a:t>
            </a:r>
            <a:r>
              <a:rPr lang="fr-CH" sz="1600" dirty="0">
                <a:latin typeface="Frutiger 55 Roman" panose="00000400000000000000" pitchFamily="2" charset="0"/>
              </a:rPr>
              <a:t>ce </a:t>
            </a:r>
            <a:r>
              <a:rPr lang="fr-CH" sz="1600" dirty="0" smtClean="0">
                <a:latin typeface="Frutiger 55 Roman" panose="00000400000000000000" pitchFamily="2" charset="0"/>
              </a:rPr>
              <a:t>	procédé</a:t>
            </a:r>
            <a:r>
              <a:rPr lang="fr-CH" sz="1600" dirty="0">
                <a:latin typeface="Frutiger 55 Roman" panose="00000400000000000000" pitchFamily="2" charset="0"/>
              </a:rPr>
              <a:t>.</a:t>
            </a:r>
          </a:p>
          <a:p>
            <a:pPr algn="r" eaLnBrk="1" hangingPunct="1">
              <a:defRPr/>
            </a:pPr>
            <a:r>
              <a:rPr lang="fr-CH" sz="1600" dirty="0">
                <a:latin typeface="Frutiger 55 Roman" panose="00000400000000000000" pitchFamily="2" charset="0"/>
              </a:rPr>
              <a:t>[</a:t>
            </a:r>
            <a:r>
              <a:rPr lang="fr-CH" sz="1600" b="1" dirty="0">
                <a:latin typeface="Frutiger 55 Roman" panose="00000400000000000000" pitchFamily="2" charset="0"/>
              </a:rPr>
              <a:t>directives F-V, 2]</a:t>
            </a:r>
            <a:endParaRPr lang="fr-CH" sz="1600" i="1" u="sng" dirty="0">
              <a:latin typeface="Frutiger 55 Roman" panose="00000400000000000000" pitchFamily="2" charset="0"/>
            </a:endParaRPr>
          </a:p>
          <a:p>
            <a:pPr>
              <a:lnSpc>
                <a:spcPct val="120000"/>
              </a:lnSpc>
              <a:buClr>
                <a:srgbClr val="FFC000"/>
              </a:buClr>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Tree>
    <p:extLst>
      <p:ext uri="{BB962C8B-B14F-4D97-AF65-F5344CB8AC3E}">
        <p14:creationId xmlns:p14="http://schemas.microsoft.com/office/powerpoint/2010/main" val="3089009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4592638" y="84537"/>
            <a:ext cx="3179762" cy="5041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2000" dirty="0">
                <a:solidFill>
                  <a:schemeClr val="bg1"/>
                </a:solidFill>
                <a:latin typeface="Frutiger 45 Light" pitchFamily="2" charset="0"/>
                <a:cs typeface="Frutiger LT 55 Roman"/>
              </a:rPr>
              <a:t>Règle 44(1) CBE </a:t>
            </a:r>
            <a:r>
              <a:rPr lang="fr-FR" sz="2000" dirty="0" smtClean="0">
                <a:solidFill>
                  <a:schemeClr val="bg1"/>
                </a:solidFill>
                <a:latin typeface="Frutiger 45 Light" pitchFamily="2" charset="0"/>
                <a:cs typeface="Frutiger LT 55 Roman"/>
              </a:rPr>
              <a:t>5/5</a:t>
            </a:r>
            <a:endParaRPr lang="fr-FR"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contenu 5"/>
          <p:cNvSpPr txBox="1">
            <a:spLocks/>
          </p:cNvSpPr>
          <p:nvPr/>
        </p:nvSpPr>
        <p:spPr bwMode="auto">
          <a:xfrm>
            <a:off x="1008063" y="1449388"/>
            <a:ext cx="7559675" cy="4751387"/>
          </a:xfrm>
          <a:prstGeom prst="rect">
            <a:avLst/>
          </a:prstGeom>
          <a:noFill/>
          <a:ln w="9525">
            <a:noFill/>
            <a:miter lim="800000"/>
            <a:headEnd/>
            <a:tailEnd/>
          </a:ln>
        </p:spPr>
        <p:txBody>
          <a:bodyPr/>
          <a:lstStyle/>
          <a:p>
            <a:pPr>
              <a:lnSpc>
                <a:spcPct val="120000"/>
              </a:lnSpc>
              <a:buClr>
                <a:srgbClr val="FFC000"/>
              </a:buClr>
              <a:defRPr/>
            </a:pPr>
            <a:r>
              <a:rPr lang="fr-CH" sz="1600" b="1" kern="0" dirty="0">
                <a:solidFill>
                  <a:srgbClr val="6093BB"/>
                </a:solidFill>
                <a:latin typeface="Frutiger 45 Light" pitchFamily="2" charset="0"/>
              </a:rPr>
              <a:t>Exemple</a:t>
            </a:r>
            <a:endParaRPr lang="fr-CH" sz="1600" dirty="0">
              <a:latin typeface="Frutiger 55 Roman" panose="00000400000000000000" pitchFamily="2" charset="0"/>
            </a:endParaRPr>
          </a:p>
          <a:p>
            <a:pPr eaLnBrk="1" hangingPunct="1">
              <a:defRPr/>
            </a:pPr>
            <a:r>
              <a:rPr lang="fr-CH" sz="1600" dirty="0" err="1">
                <a:latin typeface="Frutiger 55 Roman" panose="00000400000000000000" pitchFamily="2" charset="0"/>
              </a:rPr>
              <a:t>Rev</a:t>
            </a:r>
            <a:r>
              <a:rPr lang="fr-CH" sz="1600" dirty="0">
                <a:latin typeface="Frutiger 55 Roman" panose="00000400000000000000" pitchFamily="2" charset="0"/>
              </a:rPr>
              <a:t>. 1: 	Substance A</a:t>
            </a:r>
          </a:p>
          <a:p>
            <a:pPr eaLnBrk="1" hangingPunct="1">
              <a:defRPr/>
            </a:pPr>
            <a:r>
              <a:rPr lang="fr-CH" sz="1600" dirty="0" err="1">
                <a:latin typeface="Frutiger 55 Roman" panose="00000400000000000000" pitchFamily="2" charset="0"/>
              </a:rPr>
              <a:t>Rev</a:t>
            </a:r>
            <a:r>
              <a:rPr lang="fr-CH" sz="1600" dirty="0">
                <a:latin typeface="Frutiger 55 Roman" panose="00000400000000000000" pitchFamily="2" charset="0"/>
              </a:rPr>
              <a:t>. 2: 	Procédé pour fabriquer la substance A</a:t>
            </a:r>
          </a:p>
          <a:p>
            <a:pPr eaLnBrk="1" hangingPunct="1">
              <a:defRPr/>
            </a:pPr>
            <a:r>
              <a:rPr lang="fr-CH" sz="1600" dirty="0" err="1">
                <a:latin typeface="Frutiger 55 Roman" panose="00000400000000000000" pitchFamily="2" charset="0"/>
              </a:rPr>
              <a:t>Rev</a:t>
            </a:r>
            <a:r>
              <a:rPr lang="fr-CH" sz="1600" dirty="0">
                <a:latin typeface="Frutiger 55 Roman" panose="00000400000000000000" pitchFamily="2" charset="0"/>
              </a:rPr>
              <a:t>. 3: 	Utilisation de la substance A comme déodorant</a:t>
            </a:r>
          </a:p>
          <a:p>
            <a:pPr eaLnBrk="1" hangingPunct="1">
              <a:defRPr/>
            </a:pPr>
            <a:r>
              <a:rPr lang="fr-CH" sz="1600" dirty="0">
                <a:latin typeface="Frutiger 55 Roman" panose="00000400000000000000" pitchFamily="2" charset="0"/>
              </a:rPr>
              <a:t>	</a:t>
            </a:r>
          </a:p>
          <a:p>
            <a:pPr eaLnBrk="1" hangingPunct="1">
              <a:defRPr/>
            </a:pPr>
            <a:r>
              <a:rPr lang="fr-CH" sz="1600" dirty="0">
                <a:latin typeface="Frutiger 55 Roman" panose="00000400000000000000" pitchFamily="2" charset="0"/>
              </a:rPr>
              <a:t>Unité?</a:t>
            </a:r>
          </a:p>
          <a:p>
            <a:pPr eaLnBrk="1" hangingPunct="1">
              <a:defRPr/>
            </a:pPr>
            <a:endParaRPr lang="fr-CH" sz="1400" dirty="0">
              <a:latin typeface="Frutiger 55 Roman" panose="00000400000000000000" pitchFamily="2" charset="0"/>
            </a:endParaRPr>
          </a:p>
          <a:p>
            <a:pPr eaLnBrk="1" hangingPunct="1">
              <a:defRPr/>
            </a:pPr>
            <a:endParaRPr lang="fr-CH" sz="1400" dirty="0">
              <a:latin typeface="Frutiger 55 Roman" panose="00000400000000000000" pitchFamily="2" charset="0"/>
            </a:endParaRPr>
          </a:p>
          <a:p>
            <a:pPr>
              <a:lnSpc>
                <a:spcPct val="120000"/>
              </a:lnSpc>
              <a:buClr>
                <a:srgbClr val="FFC000"/>
              </a:buClr>
              <a:defRPr/>
            </a:pPr>
            <a:endParaRPr lang="fr-CH" sz="1500" kern="0" dirty="0">
              <a:solidFill>
                <a:srgbClr val="404B56"/>
              </a:solidFill>
              <a:latin typeface="Frutiger 55 Roman" pitchFamily="2" charset="0"/>
              <a:cs typeface="+mn-cs"/>
            </a:endParaRPr>
          </a:p>
          <a:p>
            <a:pPr>
              <a:lnSpc>
                <a:spcPct val="120000"/>
              </a:lnSpc>
              <a:buClr>
                <a:srgbClr val="FFC000"/>
              </a:buClr>
              <a:defRPr/>
            </a:pPr>
            <a:r>
              <a:rPr lang="fr-CH" sz="1600" b="1" kern="0" dirty="0">
                <a:solidFill>
                  <a:srgbClr val="6093BB"/>
                </a:solidFill>
                <a:latin typeface="Frutiger 45 Light" pitchFamily="2" charset="0"/>
              </a:rPr>
              <a:t>Exemple</a:t>
            </a:r>
            <a:endParaRPr lang="fr-CH" sz="1600" dirty="0">
              <a:latin typeface="Frutiger 55 Roman" panose="00000400000000000000" pitchFamily="2" charset="0"/>
            </a:endParaRPr>
          </a:p>
          <a:p>
            <a:pPr eaLnBrk="1" hangingPunct="1">
              <a:defRPr/>
            </a:pPr>
            <a:r>
              <a:rPr lang="fr-CH" sz="1600" dirty="0" err="1">
                <a:latin typeface="Frutiger 55 Roman" panose="00000400000000000000" pitchFamily="2" charset="0"/>
              </a:rPr>
              <a:t>Rev</a:t>
            </a:r>
            <a:r>
              <a:rPr lang="fr-CH" sz="1600" dirty="0">
                <a:latin typeface="Frutiger 55 Roman" panose="00000400000000000000" pitchFamily="2" charset="0"/>
              </a:rPr>
              <a:t>. 1: 	Montre comprenant A (spiral)</a:t>
            </a:r>
          </a:p>
          <a:p>
            <a:pPr eaLnBrk="1" hangingPunct="1">
              <a:defRPr/>
            </a:pPr>
            <a:r>
              <a:rPr lang="fr-CH" sz="1600" dirty="0" err="1">
                <a:latin typeface="Frutiger 55 Roman" panose="00000400000000000000" pitchFamily="2" charset="0"/>
              </a:rPr>
              <a:t>Rev</a:t>
            </a:r>
            <a:r>
              <a:rPr lang="fr-CH" sz="1600" dirty="0">
                <a:latin typeface="Frutiger 55 Roman" panose="00000400000000000000" pitchFamily="2" charset="0"/>
              </a:rPr>
              <a:t>. </a:t>
            </a:r>
            <a:r>
              <a:rPr lang="fr-CH" sz="1600" dirty="0">
                <a:latin typeface="Frutiger 55 Roman" panose="00000400000000000000" pitchFamily="2" charset="0"/>
              </a:rPr>
              <a:t>2: 	Procédé pour fabriquer la montre comprenant A, ledit procédé </a:t>
            </a:r>
            <a:r>
              <a:rPr lang="fr-CH" sz="1600" dirty="0" smtClean="0">
                <a:latin typeface="Frutiger 55 Roman" panose="00000400000000000000" pitchFamily="2" charset="0"/>
              </a:rPr>
              <a:t>			comprenant </a:t>
            </a:r>
            <a:r>
              <a:rPr lang="fr-CH" sz="1600" dirty="0">
                <a:latin typeface="Frutiger 55 Roman" panose="00000400000000000000" pitchFamily="2" charset="0"/>
              </a:rPr>
              <a:t>l’étape polissage de la montre en utilisant un outil de </a:t>
            </a:r>
            <a:r>
              <a:rPr lang="fr-CH" sz="1600" dirty="0" smtClean="0">
                <a:latin typeface="Frutiger 55 Roman" panose="00000400000000000000" pitchFamily="2" charset="0"/>
              </a:rPr>
              <a:t>			polissage </a:t>
            </a:r>
            <a:r>
              <a:rPr lang="fr-CH" sz="1600" dirty="0">
                <a:latin typeface="Frutiger 55 Roman" panose="00000400000000000000" pitchFamily="2" charset="0"/>
              </a:rPr>
              <a:t>B</a:t>
            </a:r>
          </a:p>
          <a:p>
            <a:pPr eaLnBrk="1" hangingPunct="1">
              <a:defRPr/>
            </a:pPr>
            <a:r>
              <a:rPr lang="fr-CH" sz="1600" dirty="0" err="1">
                <a:latin typeface="Frutiger 55 Roman" panose="00000400000000000000" pitchFamily="2" charset="0"/>
              </a:rPr>
              <a:t>Rev</a:t>
            </a:r>
            <a:r>
              <a:rPr lang="fr-CH" sz="1600" dirty="0">
                <a:latin typeface="Frutiger 55 Roman" panose="00000400000000000000" pitchFamily="2" charset="0"/>
              </a:rPr>
              <a:t>. 3: 	Appareil comprenant l’outil de polissage B</a:t>
            </a:r>
          </a:p>
          <a:p>
            <a:pPr eaLnBrk="1" hangingPunct="1">
              <a:defRPr/>
            </a:pPr>
            <a:r>
              <a:rPr lang="fr-CH" sz="1600" dirty="0">
                <a:latin typeface="Frutiger 55 Roman" panose="00000400000000000000" pitchFamily="2" charset="0"/>
              </a:rPr>
              <a:t>	</a:t>
            </a:r>
          </a:p>
          <a:p>
            <a:pPr eaLnBrk="1" hangingPunct="1">
              <a:defRPr/>
            </a:pPr>
            <a:r>
              <a:rPr lang="fr-CH" sz="1600" dirty="0">
                <a:latin typeface="Frutiger 55 Roman" panose="00000400000000000000" pitchFamily="2" charset="0"/>
              </a:rPr>
              <a:t>Unité?</a:t>
            </a: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Tree>
    <p:extLst>
      <p:ext uri="{BB962C8B-B14F-4D97-AF65-F5344CB8AC3E}">
        <p14:creationId xmlns:p14="http://schemas.microsoft.com/office/powerpoint/2010/main" val="2395440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1" y="84537"/>
            <a:ext cx="4546121"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pt-BR" sz="2000" dirty="0">
                <a:solidFill>
                  <a:schemeClr val="bg1"/>
                </a:solidFill>
                <a:latin typeface="Frutiger 45 Light" pitchFamily="2" charset="0"/>
                <a:cs typeface="Frutiger LT 55 Roman"/>
              </a:rPr>
              <a:t>A82 CBE vs R44(1) CBE vs R43(2) CBE</a:t>
            </a: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008063" y="1449388"/>
            <a:ext cx="7559675" cy="4751387"/>
          </a:xfrm>
          <a:prstGeom prst="rect">
            <a:avLst/>
          </a:prstGeom>
          <a:noFill/>
          <a:ln w="9525">
            <a:noFill/>
            <a:miter lim="800000"/>
            <a:headEnd/>
            <a:tailEnd/>
          </a:ln>
        </p:spPr>
        <p:txBody>
          <a:bodyPr/>
          <a:lstStyle/>
          <a:p>
            <a:pPr eaLnBrk="1" hangingPunct="1">
              <a:defRPr/>
            </a:pPr>
            <a:r>
              <a:rPr lang="fr-CH" sz="1600" dirty="0">
                <a:latin typeface="Frutiger 55 Roman" panose="00000400000000000000" pitchFamily="2" charset="0"/>
              </a:rPr>
              <a:t>Le concept inventif général permet de lier plusieurs inventions distinctes entre elles, de façon à ce qu’elles puissent former un tout.</a:t>
            </a: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r>
              <a:rPr lang="fr-CH" sz="1600" dirty="0">
                <a:latin typeface="Frutiger 55 Roman" panose="00000400000000000000" pitchFamily="2" charset="0"/>
              </a:rPr>
              <a:t>Condition de forme et de contenu des revendications </a:t>
            </a:r>
          </a:p>
          <a:p>
            <a:pPr eaLnBrk="1" hangingPunct="1">
              <a:defRPr/>
            </a:pPr>
            <a:endParaRPr lang="fr-CH" sz="1600" dirty="0">
              <a:latin typeface="Frutiger 55 Roman" panose="00000400000000000000" pitchFamily="2" charset="0"/>
            </a:endParaRPr>
          </a:p>
          <a:p>
            <a:pPr eaLnBrk="1" hangingPunct="1">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gn="ctr">
              <a:lnSpc>
                <a:spcPct val="120000"/>
              </a:lnSpc>
              <a:defRPr/>
            </a:pPr>
            <a:r>
              <a:rPr lang="fr-CH" sz="1500" kern="0" dirty="0">
                <a:solidFill>
                  <a:srgbClr val="404B56"/>
                </a:solidFill>
                <a:latin typeface="Frutiger 55 Roman" pitchFamily="2" charset="0"/>
                <a:cs typeface="+mn-cs"/>
              </a:rPr>
              <a:t>Règle 43(2)</a:t>
            </a:r>
          </a:p>
          <a:p>
            <a:pPr marL="342900" indent="-342900" algn="r">
              <a:lnSpc>
                <a:spcPct val="120000"/>
              </a:lnSpc>
              <a:defRPr/>
            </a:pPr>
            <a:r>
              <a:rPr lang="fr-CH" sz="1600" dirty="0">
                <a:latin typeface="Frutiger 55 Roman" panose="00000400000000000000" pitchFamily="2" charset="0"/>
              </a:rPr>
              <a:t>[</a:t>
            </a:r>
            <a:r>
              <a:rPr lang="fr-CH" sz="1600" b="1" dirty="0">
                <a:latin typeface="Frutiger 55 Roman" panose="00000400000000000000" pitchFamily="2" charset="0"/>
              </a:rPr>
              <a:t>directives F-V, 1.4]</a:t>
            </a:r>
            <a:endParaRPr lang="fr-CH" sz="1600" i="1" u="sng" dirty="0">
              <a:latin typeface="Frutiger 55 Roman" panose="00000400000000000000" pitchFamily="2" charset="0"/>
            </a:endParaRPr>
          </a:p>
          <a:p>
            <a:pPr marL="342900" indent="-342900" algn="ctr">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
        <p:nvSpPr>
          <p:cNvPr id="10" name="Flèche vers le bas 9"/>
          <p:cNvSpPr/>
          <p:nvPr/>
        </p:nvSpPr>
        <p:spPr>
          <a:xfrm>
            <a:off x="4211638" y="2133600"/>
            <a:ext cx="936625" cy="1116013"/>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CH"/>
          </a:p>
        </p:txBody>
      </p:sp>
      <p:sp>
        <p:nvSpPr>
          <p:cNvPr id="11" name="Flèche vers le bas 10"/>
          <p:cNvSpPr/>
          <p:nvPr/>
        </p:nvSpPr>
        <p:spPr>
          <a:xfrm>
            <a:off x="4211638" y="3824288"/>
            <a:ext cx="936625" cy="1117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CH"/>
          </a:p>
        </p:txBody>
      </p:sp>
    </p:spTree>
    <p:extLst>
      <p:ext uri="{BB962C8B-B14F-4D97-AF65-F5344CB8AC3E}">
        <p14:creationId xmlns:p14="http://schemas.microsoft.com/office/powerpoint/2010/main" val="2967353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1" y="84537"/>
            <a:ext cx="4546121"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pt-BR" sz="2000" dirty="0">
                <a:solidFill>
                  <a:schemeClr val="bg1"/>
                </a:solidFill>
                <a:latin typeface="Frutiger 45 Light" pitchFamily="2" charset="0"/>
                <a:cs typeface="Frutiger LT 55 Roman"/>
              </a:rPr>
              <a:t>Règle 43(2) CBE 1/3</a:t>
            </a: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contenu 5"/>
          <p:cNvSpPr txBox="1">
            <a:spLocks/>
          </p:cNvSpPr>
          <p:nvPr/>
        </p:nvSpPr>
        <p:spPr bwMode="auto">
          <a:xfrm>
            <a:off x="1008063" y="1449388"/>
            <a:ext cx="7559675" cy="4751387"/>
          </a:xfrm>
          <a:prstGeom prst="rect">
            <a:avLst/>
          </a:prstGeom>
          <a:noFill/>
          <a:ln w="9525">
            <a:noFill/>
            <a:miter lim="800000"/>
            <a:headEnd/>
            <a:tailEnd/>
          </a:ln>
        </p:spPr>
        <p:txBody>
          <a:bodyPr/>
          <a:lstStyle/>
          <a:p>
            <a:pPr eaLnBrk="1" hangingPunct="1">
              <a:defRPr/>
            </a:pPr>
            <a:r>
              <a:rPr lang="fr-CH" sz="1600" i="1" u="sng" dirty="0">
                <a:latin typeface="Frutiger 55 Roman" panose="00000400000000000000" pitchFamily="2" charset="0"/>
              </a:rPr>
              <a:t>Sans préjudice de l’article 82</a:t>
            </a:r>
            <a:r>
              <a:rPr lang="fr-CH" sz="1600" i="1" dirty="0">
                <a:latin typeface="Frutiger 55 Roman" panose="00000400000000000000" pitchFamily="2" charset="0"/>
              </a:rPr>
              <a:t>, une demande de brevet européen ne peut contenir plus d’une revendication indépendante de la même catégorie (produit, procédé, dispositif ou utilisation) que si l’objet de la demande se rapporte :</a:t>
            </a:r>
          </a:p>
          <a:p>
            <a:pPr eaLnBrk="1" hangingPunct="1">
              <a:defRPr/>
            </a:pPr>
            <a:endParaRPr lang="fr-CH" sz="1600" i="1" dirty="0">
              <a:latin typeface="Frutiger 55 Roman" panose="00000400000000000000" pitchFamily="2" charset="0"/>
            </a:endParaRPr>
          </a:p>
          <a:p>
            <a:pPr marL="342900" indent="-342900" eaLnBrk="1" hangingPunct="1">
              <a:buFontTx/>
              <a:buAutoNum type="alphaLcParenR"/>
              <a:defRPr/>
            </a:pPr>
            <a:r>
              <a:rPr lang="fr-CH" sz="1600" i="1" dirty="0">
                <a:latin typeface="Frutiger 55 Roman" panose="00000400000000000000" pitchFamily="2" charset="0"/>
              </a:rPr>
              <a:t>à plusieurs produits ayant un lien entre eux </a:t>
            </a:r>
            <a:br>
              <a:rPr lang="fr-CH" sz="1600" i="1" dirty="0">
                <a:latin typeface="Frutiger 55 Roman" panose="00000400000000000000" pitchFamily="2" charset="0"/>
              </a:rPr>
            </a:br>
            <a:r>
              <a:rPr lang="fr-CH" sz="1600" i="1" dirty="0">
                <a:latin typeface="Frutiger 55 Roman" panose="00000400000000000000" pitchFamily="2" charset="0"/>
              </a:rPr>
              <a:t>[i.e. différents objets se complétant réciproquement ou fonctionnant ensemble]</a:t>
            </a:r>
            <a:r>
              <a:rPr lang="fr-CH" sz="1600" dirty="0">
                <a:latin typeface="Frutiger 55 Roman" panose="00000400000000000000" pitchFamily="2" charset="0"/>
              </a:rPr>
              <a:t> </a:t>
            </a:r>
          </a:p>
          <a:p>
            <a:pPr marL="342900" indent="-342900" eaLnBrk="1" hangingPunct="1">
              <a:buFontTx/>
              <a:buAutoNum type="alphaLcParenR"/>
              <a:defRPr/>
            </a:pPr>
            <a:endParaRPr lang="fr-CH" sz="1600" dirty="0">
              <a:latin typeface="Frutiger 55 Roman" panose="00000400000000000000" pitchFamily="2" charset="0"/>
            </a:endParaRPr>
          </a:p>
          <a:p>
            <a:pPr marL="342900" indent="-342900" eaLnBrk="1" hangingPunct="1">
              <a:buFontTx/>
              <a:buAutoNum type="alphaLcParenR"/>
              <a:defRPr/>
            </a:pPr>
            <a:endParaRPr lang="fr-CH" sz="1600" dirty="0">
              <a:latin typeface="Frutiger 55 Roman" panose="00000400000000000000" pitchFamily="2" charset="0"/>
            </a:endParaRPr>
          </a:p>
          <a:p>
            <a:pPr marL="342900" indent="-342900" eaLnBrk="1" hangingPunct="1">
              <a:buFontTx/>
              <a:buAutoNum type="alphaLcParenR"/>
              <a:defRPr/>
            </a:pPr>
            <a:endParaRPr lang="fr-CH" sz="1600" dirty="0">
              <a:latin typeface="Frutiger 55 Roman" panose="00000400000000000000" pitchFamily="2" charset="0"/>
            </a:endParaRPr>
          </a:p>
          <a:p>
            <a:pPr marL="342900" indent="-342900" eaLnBrk="1" hangingPunct="1">
              <a:buFontTx/>
              <a:buAutoNum type="alphaLcParenR"/>
              <a:defRPr/>
            </a:pPr>
            <a:endParaRPr lang="fr-CH" sz="1600" dirty="0">
              <a:latin typeface="Frutiger 55 Roman" panose="00000400000000000000" pitchFamily="2" charset="0"/>
            </a:endParaRPr>
          </a:p>
          <a:p>
            <a:pPr marL="342900" indent="-342900" eaLnBrk="1" hangingPunct="1">
              <a:buFontTx/>
              <a:buAutoNum type="alphaLcParenR"/>
              <a:defRPr/>
            </a:pPr>
            <a:endParaRPr lang="fr-CH" sz="1600" dirty="0">
              <a:latin typeface="Frutiger 55 Roman" panose="00000400000000000000" pitchFamily="2" charset="0"/>
            </a:endParaRPr>
          </a:p>
          <a:p>
            <a:pPr marL="342900" indent="-342900" eaLnBrk="1" hangingPunct="1">
              <a:buFontTx/>
              <a:buAutoNum type="alphaLcParenR"/>
              <a:defRPr/>
            </a:pPr>
            <a:endParaRPr lang="fr-CH" sz="1600" dirty="0">
              <a:latin typeface="Frutiger 55 Roman" panose="00000400000000000000" pitchFamily="2" charset="0"/>
            </a:endParaRPr>
          </a:p>
          <a:p>
            <a:pPr marL="342900" indent="-342900" eaLnBrk="1" hangingPunct="1">
              <a:buFontTx/>
              <a:buAutoNum type="alphaLcParenR"/>
              <a:defRPr/>
            </a:pPr>
            <a:endParaRPr lang="fr-CH" sz="1600" dirty="0">
              <a:latin typeface="Frutiger 55 Roman" panose="00000400000000000000" pitchFamily="2" charset="0"/>
            </a:endParaRPr>
          </a:p>
          <a:p>
            <a:pPr marL="342900" indent="-342900" eaLnBrk="1" hangingPunct="1">
              <a:buFontTx/>
              <a:buAutoNum type="alphaLcParenR"/>
              <a:defRPr/>
            </a:pPr>
            <a:endParaRPr lang="fr-CH" sz="1600" dirty="0">
              <a:latin typeface="Frutiger 55 Roman" panose="00000400000000000000" pitchFamily="2" charset="0"/>
            </a:endParaRPr>
          </a:p>
          <a:p>
            <a:pPr marL="342900" indent="-342900" eaLnBrk="1" hangingPunct="1">
              <a:buFontTx/>
              <a:buAutoNum type="alphaLcParenR"/>
              <a:defRPr/>
            </a:pPr>
            <a:endParaRPr lang="fr-CH" sz="1600" dirty="0">
              <a:latin typeface="Frutiger 55 Roman" panose="00000400000000000000" pitchFamily="2" charset="0"/>
            </a:endParaRPr>
          </a:p>
          <a:p>
            <a:pPr marL="342900" indent="-342900" eaLnBrk="1" hangingPunct="1">
              <a:buFontTx/>
              <a:buAutoNum type="alphaLcParenR"/>
              <a:defRPr/>
            </a:pPr>
            <a:endParaRPr lang="fr-CH" sz="1600" dirty="0">
              <a:latin typeface="Frutiger 55 Roman" panose="00000400000000000000" pitchFamily="2" charset="0"/>
            </a:endParaRPr>
          </a:p>
          <a:p>
            <a:pPr algn="r" eaLnBrk="1" hangingPunct="1">
              <a:defRPr/>
            </a:pPr>
            <a:r>
              <a:rPr lang="fr-CH" sz="1600" dirty="0">
                <a:latin typeface="Frutiger 55 Roman" panose="00000400000000000000" pitchFamily="2" charset="0"/>
              </a:rPr>
              <a:t>[</a:t>
            </a:r>
            <a:r>
              <a:rPr lang="fr-CH" sz="1600" b="1" dirty="0">
                <a:latin typeface="Frutiger 55 Roman" panose="00000400000000000000" pitchFamily="2" charset="0"/>
              </a:rPr>
              <a:t>directives F-IV, 3.2]</a:t>
            </a:r>
            <a:endParaRPr lang="fr-CH" sz="1600" i="1" u="sng" dirty="0">
              <a:latin typeface="Frutiger 55 Roman" panose="00000400000000000000" pitchFamily="2" charset="0"/>
            </a:endParaRPr>
          </a:p>
          <a:p>
            <a:pPr eaLnBrk="1" hangingPunct="1">
              <a:defRPr/>
            </a:pPr>
            <a:endParaRPr lang="fr-CH" sz="1600" i="1" dirty="0">
              <a:latin typeface="Frutiger 55 Roman" panose="00000400000000000000" pitchFamily="2" charset="0"/>
            </a:endParaRPr>
          </a:p>
          <a:p>
            <a:pPr eaLnBrk="1" hangingPunct="1">
              <a:defRPr/>
            </a:pPr>
            <a:r>
              <a:rPr lang="fr-CH" sz="1600" i="1" dirty="0">
                <a:latin typeface="Frutiger 55 Roman" panose="00000400000000000000" pitchFamily="2" charset="0"/>
              </a:rPr>
              <a:t>  </a:t>
            </a:r>
          </a:p>
          <a:p>
            <a:pPr>
              <a:lnSpc>
                <a:spcPct val="120000"/>
              </a:lnSpc>
              <a:buClr>
                <a:srgbClr val="FFC000"/>
              </a:buClr>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Tree>
    <p:extLst>
      <p:ext uri="{BB962C8B-B14F-4D97-AF65-F5344CB8AC3E}">
        <p14:creationId xmlns:p14="http://schemas.microsoft.com/office/powerpoint/2010/main" val="33484582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1" y="84537"/>
            <a:ext cx="4546121"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pt-BR" sz="2000" dirty="0">
                <a:solidFill>
                  <a:schemeClr val="bg1"/>
                </a:solidFill>
                <a:latin typeface="Frutiger 45 Light" pitchFamily="2" charset="0"/>
                <a:cs typeface="Frutiger LT 55 Roman"/>
              </a:rPr>
              <a:t>Règle 43(2) CBE </a:t>
            </a:r>
            <a:r>
              <a:rPr lang="pt-BR" sz="2000" dirty="0" smtClean="0">
                <a:solidFill>
                  <a:schemeClr val="bg1"/>
                </a:solidFill>
                <a:latin typeface="Frutiger 45 Light" pitchFamily="2" charset="0"/>
                <a:cs typeface="Frutiger LT 55 Roman"/>
              </a:rPr>
              <a:t>2/3</a:t>
            </a:r>
            <a:endParaRPr lang="pt-BR"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008063" y="1449388"/>
            <a:ext cx="7559675" cy="4751387"/>
          </a:xfrm>
          <a:prstGeom prst="rect">
            <a:avLst/>
          </a:prstGeom>
          <a:noFill/>
          <a:ln w="9525">
            <a:noFill/>
            <a:miter lim="800000"/>
            <a:headEnd/>
            <a:tailEnd/>
          </a:ln>
        </p:spPr>
        <p:txBody>
          <a:bodyPr/>
          <a:lstStyle/>
          <a:p>
            <a:pPr eaLnBrk="1" hangingPunct="1">
              <a:defRPr/>
            </a:pPr>
            <a:r>
              <a:rPr lang="fr-CH" sz="1600" i="1" dirty="0">
                <a:latin typeface="Frutiger 55 Roman" panose="00000400000000000000" pitchFamily="2" charset="0"/>
              </a:rPr>
              <a:t> b) à différentes utilisations d’un produit ou d’un dispositif, </a:t>
            </a:r>
          </a:p>
          <a:p>
            <a:pPr eaLnBrk="1" hangingPunct="1">
              <a:defRPr/>
            </a:pPr>
            <a:endParaRPr lang="fr-CH" sz="1600" i="1"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Autres utilisations médicales lorsqu’une 1</a:t>
            </a:r>
            <a:r>
              <a:rPr lang="fr-CH" sz="1600" baseline="30000" dirty="0">
                <a:latin typeface="Frutiger 55 Roman" panose="00000400000000000000" pitchFamily="2" charset="0"/>
              </a:rPr>
              <a:t>ère</a:t>
            </a:r>
            <a:r>
              <a:rPr lang="fr-CH" sz="1600" dirty="0">
                <a:latin typeface="Frutiger 55 Roman" panose="00000400000000000000" pitchFamily="2" charset="0"/>
              </a:rPr>
              <a:t> utilisation médicale est connue</a:t>
            </a:r>
          </a:p>
          <a:p>
            <a:pPr marL="342900" indent="-342900">
              <a:lnSpc>
                <a:spcPct val="120000"/>
              </a:lnSpc>
              <a:buClr>
                <a:srgbClr val="FFC000"/>
              </a:buClr>
              <a:buFont typeface="Wingdings" pitchFamily="2" charset="2"/>
              <a:buChar char="Ø"/>
              <a:defRPr/>
            </a:pPr>
            <a:r>
              <a:rPr lang="fr-CH" sz="1600" kern="0" dirty="0">
                <a:solidFill>
                  <a:srgbClr val="404B56"/>
                </a:solidFill>
                <a:latin typeface="Frutiger 55 Roman" pitchFamily="2" charset="0"/>
              </a:rPr>
              <a:t>Utilisation du composé X à des fins multiples (</a:t>
            </a:r>
            <a:r>
              <a:rPr lang="fr-CH" sz="1600" kern="0" dirty="0" err="1">
                <a:solidFill>
                  <a:srgbClr val="404B56"/>
                </a:solidFill>
                <a:latin typeface="Frutiger 55 Roman" pitchFamily="2" charset="0"/>
              </a:rPr>
              <a:t>e.g</a:t>
            </a:r>
            <a:r>
              <a:rPr lang="fr-CH" sz="1600" kern="0" dirty="0">
                <a:solidFill>
                  <a:srgbClr val="404B56"/>
                </a:solidFill>
                <a:latin typeface="Frutiger 55 Roman" pitchFamily="2" charset="0"/>
              </a:rPr>
              <a:t>. fortifier les cheveux et favoriser leur croissance)</a:t>
            </a:r>
            <a:r>
              <a:rPr lang="fr-CH" sz="1600" dirty="0">
                <a:latin typeface="Frutiger 55 Roman" panose="00000400000000000000" pitchFamily="2" charset="0"/>
              </a:rPr>
              <a:t>.</a:t>
            </a: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anose="00000400000000000000" pitchFamily="2" charset="0"/>
            </a:endParaRPr>
          </a:p>
          <a:p>
            <a:pPr algn="r">
              <a:lnSpc>
                <a:spcPct val="120000"/>
              </a:lnSpc>
              <a:buClr>
                <a:srgbClr val="FFC000"/>
              </a:buClr>
              <a:defRPr/>
            </a:pPr>
            <a:r>
              <a:rPr lang="fr-CH" sz="1600" dirty="0">
                <a:latin typeface="Frutiger 55 Roman" panose="00000400000000000000" pitchFamily="2" charset="0"/>
              </a:rPr>
              <a:t>[</a:t>
            </a:r>
            <a:r>
              <a:rPr lang="fr-CH" sz="1600" b="1" dirty="0">
                <a:latin typeface="Frutiger 55 Roman" panose="00000400000000000000" pitchFamily="2" charset="0"/>
              </a:rPr>
              <a:t>directives F-IV, 3.2]</a:t>
            </a:r>
            <a:endParaRPr lang="fr-CH" sz="1600" i="1" u="sng"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itchFamily="2" charset="0"/>
            </a:endParaRPr>
          </a:p>
          <a:p>
            <a:pPr eaLnBrk="1" hangingPunct="1">
              <a:defRPr/>
            </a:pPr>
            <a:endParaRPr lang="fr-CH" sz="1600" i="1" dirty="0">
              <a:latin typeface="Frutiger 55 Roman" panose="00000400000000000000" pitchFamily="2" charset="0"/>
            </a:endParaRPr>
          </a:p>
          <a:p>
            <a:pPr eaLnBrk="1" hangingPunct="1">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Tree>
    <p:extLst>
      <p:ext uri="{BB962C8B-B14F-4D97-AF65-F5344CB8AC3E}">
        <p14:creationId xmlns:p14="http://schemas.microsoft.com/office/powerpoint/2010/main" val="2945775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1" y="84537"/>
            <a:ext cx="4546121"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pt-BR" sz="2000" dirty="0">
                <a:solidFill>
                  <a:schemeClr val="bg1"/>
                </a:solidFill>
                <a:latin typeface="Frutiger 45 Light" pitchFamily="2" charset="0"/>
                <a:cs typeface="Frutiger LT 55 Roman"/>
              </a:rPr>
              <a:t>Règle 43(2) CBE 3</a:t>
            </a:r>
            <a:r>
              <a:rPr lang="pt-BR" sz="2000" dirty="0" smtClean="0">
                <a:solidFill>
                  <a:schemeClr val="bg1"/>
                </a:solidFill>
                <a:latin typeface="Frutiger 45 Light" pitchFamily="2" charset="0"/>
                <a:cs typeface="Frutiger LT 55 Roman"/>
              </a:rPr>
              <a:t>/3</a:t>
            </a:r>
            <a:endParaRPr lang="pt-BR"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contenu 5"/>
          <p:cNvSpPr txBox="1">
            <a:spLocks/>
          </p:cNvSpPr>
          <p:nvPr/>
        </p:nvSpPr>
        <p:spPr bwMode="auto">
          <a:xfrm>
            <a:off x="1008063" y="1449388"/>
            <a:ext cx="7559675" cy="4751387"/>
          </a:xfrm>
          <a:prstGeom prst="rect">
            <a:avLst/>
          </a:prstGeom>
          <a:noFill/>
          <a:ln w="9525">
            <a:noFill/>
            <a:miter lim="800000"/>
            <a:headEnd/>
            <a:tailEnd/>
          </a:ln>
        </p:spPr>
        <p:txBody>
          <a:bodyPr/>
          <a:lstStyle/>
          <a:p>
            <a:pPr eaLnBrk="1" hangingPunct="1">
              <a:defRPr/>
            </a:pPr>
            <a:r>
              <a:rPr lang="fr-CH" sz="1600" i="1" dirty="0">
                <a:latin typeface="Frutiger 55 Roman" panose="00000400000000000000" pitchFamily="2" charset="0"/>
              </a:rPr>
              <a:t>c) à des </a:t>
            </a:r>
            <a:r>
              <a:rPr lang="fr-CH" sz="1600" i="1" u="sng" dirty="0">
                <a:latin typeface="Frutiger 55 Roman" panose="00000400000000000000" pitchFamily="2" charset="0"/>
              </a:rPr>
              <a:t>solutions alternatives</a:t>
            </a:r>
            <a:r>
              <a:rPr lang="fr-CH" sz="1600" i="1" dirty="0">
                <a:latin typeface="Frutiger 55 Roman" panose="00000400000000000000" pitchFamily="2" charset="0"/>
              </a:rPr>
              <a:t> à un problème particulier dans la mesure où ces solutions ne peuvent pas être couvertes de façon appropriée par une seule revendication. </a:t>
            </a:r>
          </a:p>
          <a:p>
            <a:pPr eaLnBrk="1" hangingPunct="1">
              <a:defRPr/>
            </a:pPr>
            <a:endParaRPr lang="fr-CH" sz="1600" i="1" kern="0" dirty="0">
              <a:solidFill>
                <a:srgbClr val="404B56"/>
              </a:solidFill>
              <a:latin typeface="Frutiger 55 Roman" panose="00000400000000000000" pitchFamily="2" charset="0"/>
              <a:cs typeface="+mn-cs"/>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Solutions alternatives = possibilités différentes ou s’excluant mutuellement</a:t>
            </a: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Deux procédés ou plus de fabrication de tels composés.</a:t>
            </a:r>
          </a:p>
          <a:p>
            <a:pPr>
              <a:lnSpc>
                <a:spcPct val="120000"/>
              </a:lnSpc>
              <a:buClr>
                <a:srgbClr val="FFC000"/>
              </a:buClr>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anose="00000400000000000000" pitchFamily="2" charset="0"/>
            </a:endParaRPr>
          </a:p>
          <a:p>
            <a:pPr algn="r">
              <a:lnSpc>
                <a:spcPct val="120000"/>
              </a:lnSpc>
              <a:buClr>
                <a:srgbClr val="FFC000"/>
              </a:buClr>
              <a:defRPr/>
            </a:pPr>
            <a:r>
              <a:rPr lang="fr-CH" sz="1600" b="1" dirty="0">
                <a:latin typeface="Frutiger 55 Roman" panose="00000400000000000000" pitchFamily="2" charset="0"/>
              </a:rPr>
              <a:t>[directives F-IV, 3.2]</a:t>
            </a:r>
            <a:endParaRPr lang="fr-CH" sz="1600" i="1" u="sng" dirty="0">
              <a:latin typeface="Frutiger 55 Roman" panose="00000400000000000000" pitchFamily="2" charset="0"/>
            </a:endParaRPr>
          </a:p>
          <a:p>
            <a:pPr eaLnBrk="1" hangingPunct="1">
              <a:defRPr/>
            </a:pPr>
            <a:endParaRPr lang="fr-CH" sz="1600" i="1"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Tree>
    <p:extLst>
      <p:ext uri="{BB962C8B-B14F-4D97-AF65-F5344CB8AC3E}">
        <p14:creationId xmlns:p14="http://schemas.microsoft.com/office/powerpoint/2010/main" val="2344759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1" y="84537"/>
            <a:ext cx="4546121"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pt-BR" sz="2000" dirty="0">
                <a:solidFill>
                  <a:schemeClr val="bg1"/>
                </a:solidFill>
                <a:latin typeface="Frutiger 45 Light" pitchFamily="2" charset="0"/>
                <a:cs typeface="Frutiger LT 55 Roman"/>
              </a:rPr>
              <a:t>Règle 44(2) CBE</a:t>
            </a: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008063" y="1449388"/>
            <a:ext cx="7559675" cy="4751387"/>
          </a:xfrm>
          <a:prstGeom prst="rect">
            <a:avLst/>
          </a:prstGeom>
          <a:noFill/>
          <a:ln w="9525">
            <a:noFill/>
            <a:miter lim="800000"/>
            <a:headEnd/>
            <a:tailEnd/>
          </a:ln>
        </p:spPr>
        <p:txBody>
          <a:bodyPr/>
          <a:lstStyle/>
          <a:p>
            <a:pPr eaLnBrk="1" hangingPunct="1">
              <a:defRPr/>
            </a:pPr>
            <a:r>
              <a:rPr lang="fr-CH" sz="1600" i="1" dirty="0">
                <a:latin typeface="Frutiger 55 Roman" panose="00000400000000000000" pitchFamily="2" charset="0"/>
              </a:rPr>
              <a:t>Pour déterminer si plusieurs inventions sont liées entre elles de telle sorte qu’elles ne forment qu’un seul concept inventif général, il est indifférent que les inventions fassent l’objet de revendications distinctes ou soient présentées comme des </a:t>
            </a:r>
            <a:r>
              <a:rPr lang="fr-CH" sz="1600" i="1" u="sng" dirty="0">
                <a:latin typeface="Frutiger 55 Roman" panose="00000400000000000000" pitchFamily="2" charset="0"/>
              </a:rPr>
              <a:t>variantes</a:t>
            </a:r>
            <a:r>
              <a:rPr lang="fr-CH" sz="1600" i="1" dirty="0">
                <a:latin typeface="Frutiger 55 Roman" panose="00000400000000000000" pitchFamily="2" charset="0"/>
              </a:rPr>
              <a:t> dans le cadre d’une seule et même revendication. </a:t>
            </a: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Une revendication comprenant une alternative («ou») peut donner lieu à un manque d’unité d’invention.</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kern="0" dirty="0">
                <a:solidFill>
                  <a:srgbClr val="404B56"/>
                </a:solidFill>
                <a:latin typeface="Frutiger 55 Roman" pitchFamily="2" charset="0"/>
              </a:rPr>
              <a:t>Une revendication dépendante qui modifie une caractéristique d’une revendication principale </a:t>
            </a:r>
            <a:r>
              <a:rPr lang="fr-CH" sz="1600" dirty="0">
                <a:latin typeface="Frutiger 55 Roman" panose="00000400000000000000" pitchFamily="2" charset="0"/>
              </a:rPr>
              <a:t>peut donner lieu à un manque d’unité d’invention.</a:t>
            </a:r>
            <a:endParaRPr lang="fr-CH" sz="1600" kern="0" dirty="0">
              <a:solidFill>
                <a:srgbClr val="404B56"/>
              </a:solidFill>
              <a:latin typeface="Frutiger 55 Roman" pitchFamily="2" charset="0"/>
            </a:endParaRPr>
          </a:p>
          <a:p>
            <a:pPr>
              <a:lnSpc>
                <a:spcPct val="120000"/>
              </a:lnSpc>
              <a:buClr>
                <a:srgbClr val="FFC000"/>
              </a:buClr>
              <a:defRPr/>
            </a:pPr>
            <a:endParaRPr lang="fr-CH" sz="1600" b="1" kern="0" dirty="0">
              <a:solidFill>
                <a:srgbClr val="6093BB"/>
              </a:solidFill>
              <a:latin typeface="Frutiger 45 Light" pitchFamily="2" charset="0"/>
            </a:endParaRPr>
          </a:p>
          <a:p>
            <a:pPr>
              <a:lnSpc>
                <a:spcPct val="120000"/>
              </a:lnSpc>
              <a:buClr>
                <a:srgbClr val="FFC000"/>
              </a:buClr>
              <a:defRPr/>
            </a:pPr>
            <a:r>
              <a:rPr lang="fr-CH" sz="1600" b="1" kern="0" dirty="0">
                <a:solidFill>
                  <a:srgbClr val="6093BB"/>
                </a:solidFill>
                <a:latin typeface="Frutiger 45 Light" pitchFamily="2" charset="0"/>
              </a:rPr>
              <a:t>Exemple</a:t>
            </a:r>
            <a:endParaRPr lang="fr-CH" sz="1600" dirty="0">
              <a:latin typeface="Frutiger 55 Roman" panose="00000400000000000000" pitchFamily="2" charset="0"/>
            </a:endParaRPr>
          </a:p>
          <a:p>
            <a:pPr eaLnBrk="1" hangingPunct="1">
              <a:defRPr/>
            </a:pPr>
            <a:r>
              <a:rPr lang="fr-CH" sz="1600" dirty="0" err="1">
                <a:latin typeface="Frutiger 55 Roman" panose="00000400000000000000" pitchFamily="2" charset="0"/>
              </a:rPr>
              <a:t>Rev</a:t>
            </a:r>
            <a:r>
              <a:rPr lang="fr-CH" sz="1600" dirty="0">
                <a:latin typeface="Frutiger 55 Roman" panose="00000400000000000000" pitchFamily="2" charset="0"/>
              </a:rPr>
              <a:t>. 1: 	Dispositif comprenant A </a:t>
            </a:r>
          </a:p>
          <a:p>
            <a:pPr eaLnBrk="1" hangingPunct="1">
              <a:defRPr/>
            </a:pPr>
            <a:r>
              <a:rPr lang="fr-CH" sz="1600" dirty="0" err="1">
                <a:latin typeface="Frutiger 55 Roman" panose="00000400000000000000" pitchFamily="2" charset="0"/>
              </a:rPr>
              <a:t>Rev</a:t>
            </a:r>
            <a:r>
              <a:rPr lang="fr-CH" sz="1600" dirty="0">
                <a:latin typeface="Frutiger 55 Roman" panose="00000400000000000000" pitchFamily="2" charset="0"/>
              </a:rPr>
              <a:t>. 2: 	Dispositif selon la </a:t>
            </a:r>
            <a:r>
              <a:rPr lang="fr-CH" sz="1600" dirty="0" err="1">
                <a:latin typeface="Frutiger 55 Roman" panose="00000400000000000000" pitchFamily="2" charset="0"/>
              </a:rPr>
              <a:t>rev</a:t>
            </a:r>
            <a:r>
              <a:rPr lang="fr-CH" sz="1600" dirty="0">
                <a:latin typeface="Frutiger 55 Roman" panose="00000400000000000000" pitchFamily="2" charset="0"/>
              </a:rPr>
              <a:t>. 1, dans lequel A est remplacé par B</a:t>
            </a:r>
          </a:p>
          <a:p>
            <a:pPr>
              <a:lnSpc>
                <a:spcPct val="120000"/>
              </a:lnSpc>
              <a:buClr>
                <a:srgbClr val="FFC000"/>
              </a:buClr>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Tree>
    <p:extLst>
      <p:ext uri="{BB962C8B-B14F-4D97-AF65-F5344CB8AC3E}">
        <p14:creationId xmlns:p14="http://schemas.microsoft.com/office/powerpoint/2010/main" val="40310992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1" y="84537"/>
            <a:ext cx="4546121"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pt-BR" sz="2000" dirty="0">
                <a:solidFill>
                  <a:schemeClr val="bg1"/>
                </a:solidFill>
                <a:latin typeface="Frutiger 45 Light" pitchFamily="2" charset="0"/>
                <a:cs typeface="Frutiger LT 55 Roman"/>
              </a:rPr>
              <a:t>Examen de l’unité d’invention</a:t>
            </a: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leau 9"/>
          <p:cNvGraphicFramePr>
            <a:graphicFrameLocks noGrp="1"/>
          </p:cNvGraphicFramePr>
          <p:nvPr/>
        </p:nvGraphicFramePr>
        <p:xfrm>
          <a:off x="2333625" y="2349500"/>
          <a:ext cx="4830763" cy="1646238"/>
        </p:xfrm>
        <a:graphic>
          <a:graphicData uri="http://schemas.openxmlformats.org/drawingml/2006/table">
            <a:tbl>
              <a:tblPr firstRow="1" bandRow="1">
                <a:tableStyleId>{5C22544A-7EE6-4342-B048-85BDC9FD1C3A}</a:tableStyleId>
              </a:tblPr>
              <a:tblGrid>
                <a:gridCol w="3379657"/>
                <a:gridCol w="1451106"/>
              </a:tblGrid>
              <a:tr h="823119">
                <a:tc>
                  <a:txBody>
                    <a:bodyPr/>
                    <a:lstStyle/>
                    <a:p>
                      <a:r>
                        <a:rPr lang="fr-CH" sz="2400" b="0" dirty="0" smtClean="0">
                          <a:solidFill>
                            <a:schemeClr val="tx1"/>
                          </a:solidFill>
                          <a:latin typeface="Frutiger 55 Roman" panose="00000400000000000000" pitchFamily="2" charset="0"/>
                        </a:rPr>
                        <a:t>Division de recherche </a:t>
                      </a:r>
                      <a:br>
                        <a:rPr lang="fr-CH" sz="2400" b="0" dirty="0" smtClean="0">
                          <a:solidFill>
                            <a:schemeClr val="tx1"/>
                          </a:solidFill>
                          <a:latin typeface="Frutiger 55 Roman" panose="00000400000000000000" pitchFamily="2" charset="0"/>
                        </a:rPr>
                      </a:br>
                      <a:r>
                        <a:rPr lang="fr-CH" sz="2400" b="0" dirty="0" smtClean="0">
                          <a:solidFill>
                            <a:schemeClr val="tx1"/>
                          </a:solidFill>
                          <a:latin typeface="Frutiger 55 Roman" panose="00000400000000000000" pitchFamily="2" charset="0"/>
                        </a:rPr>
                        <a:t>[A15b), A17]</a:t>
                      </a:r>
                      <a:endParaRPr lang="fr-CH" sz="2400" b="0" dirty="0">
                        <a:solidFill>
                          <a:schemeClr val="tx1"/>
                        </a:solidFill>
                        <a:latin typeface="Frutiger 55 Roman" panose="00000400000000000000" pitchFamily="2" charset="0"/>
                      </a:endParaRPr>
                    </a:p>
                  </a:txBody>
                  <a:tcPr marL="91422" marR="91422" marT="45698" marB="45698">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2400" b="0" dirty="0" smtClean="0">
                          <a:solidFill>
                            <a:schemeClr val="tx1"/>
                          </a:solidFill>
                          <a:latin typeface="Frutiger 55 Roman" panose="00000400000000000000" pitchFamily="2" charset="0"/>
                        </a:rPr>
                        <a:t>Opinion</a:t>
                      </a:r>
                    </a:p>
                    <a:p>
                      <a:endParaRPr lang="fr-CH" sz="2400" dirty="0">
                        <a:solidFill>
                          <a:schemeClr val="tx1"/>
                        </a:solidFill>
                        <a:latin typeface="Frutiger 55 Roman" panose="00000400000000000000" pitchFamily="2" charset="0"/>
                      </a:endParaRPr>
                    </a:p>
                  </a:txBody>
                  <a:tcPr marL="91422" marR="91422" marT="45698" marB="45698">
                    <a:solidFill>
                      <a:srgbClr val="FFC000"/>
                    </a:solidFill>
                  </a:tcPr>
                </a:tc>
              </a:tr>
              <a:tr h="823119">
                <a:tc>
                  <a:txBody>
                    <a:bodyPr/>
                    <a:lstStyle/>
                    <a:p>
                      <a:r>
                        <a:rPr lang="fr-CH" sz="2400" b="0" dirty="0" smtClean="0">
                          <a:solidFill>
                            <a:schemeClr val="tx1"/>
                          </a:solidFill>
                          <a:latin typeface="Frutiger 55 Roman" panose="00000400000000000000" pitchFamily="2" charset="0"/>
                        </a:rPr>
                        <a:t>Division d’examen </a:t>
                      </a:r>
                    </a:p>
                    <a:p>
                      <a:r>
                        <a:rPr lang="fr-CH" sz="2400" b="0" dirty="0" smtClean="0">
                          <a:solidFill>
                            <a:schemeClr val="tx1"/>
                          </a:solidFill>
                          <a:latin typeface="Frutiger 55 Roman" panose="00000400000000000000" pitchFamily="2" charset="0"/>
                        </a:rPr>
                        <a:t>[A15c), A18]</a:t>
                      </a:r>
                      <a:endParaRPr lang="fr-CH" sz="2400" b="0" dirty="0">
                        <a:solidFill>
                          <a:schemeClr val="tx1"/>
                        </a:solidFill>
                        <a:latin typeface="Frutiger 55 Roman" panose="00000400000000000000" pitchFamily="2" charset="0"/>
                      </a:endParaRPr>
                    </a:p>
                  </a:txBody>
                  <a:tcPr marL="91422" marR="91422" marT="45698" marB="45698">
                    <a:solidFill>
                      <a:srgbClr val="0070C0">
                        <a:alpha val="10000"/>
                      </a:srgbClr>
                    </a:solidFill>
                  </a:tcPr>
                </a:tc>
                <a:tc>
                  <a:txBody>
                    <a:bodyPr/>
                    <a:lstStyle/>
                    <a:p>
                      <a:r>
                        <a:rPr lang="fr-CH" sz="2400" dirty="0" smtClean="0">
                          <a:solidFill>
                            <a:schemeClr val="tx1"/>
                          </a:solidFill>
                          <a:latin typeface="Frutiger 55 Roman" panose="00000400000000000000" pitchFamily="2" charset="0"/>
                        </a:rPr>
                        <a:t>Décision</a:t>
                      </a:r>
                      <a:endParaRPr lang="fr-CH" sz="2400" dirty="0">
                        <a:solidFill>
                          <a:schemeClr val="tx1"/>
                        </a:solidFill>
                        <a:latin typeface="Frutiger 55 Roman" panose="00000400000000000000" pitchFamily="2" charset="0"/>
                      </a:endParaRPr>
                    </a:p>
                  </a:txBody>
                  <a:tcPr marL="91422" marR="91422" marT="45698" marB="45698">
                    <a:solidFill>
                      <a:srgbClr val="0070C0">
                        <a:alpha val="10000"/>
                      </a:srgbClr>
                    </a:solidFill>
                  </a:tcPr>
                </a:tc>
              </a:tr>
            </a:tbl>
          </a:graphicData>
        </a:graphic>
      </p:graphicFrame>
    </p:spTree>
    <p:extLst>
      <p:ext uri="{BB962C8B-B14F-4D97-AF65-F5344CB8AC3E}">
        <p14:creationId xmlns:p14="http://schemas.microsoft.com/office/powerpoint/2010/main" val="2260066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ous-titre 2"/>
          <p:cNvSpPr txBox="1">
            <a:spLocks/>
          </p:cNvSpPr>
          <p:nvPr/>
        </p:nvSpPr>
        <p:spPr>
          <a:xfrm>
            <a:off x="4592638" y="84537"/>
            <a:ext cx="3179762" cy="5041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2000" dirty="0" smtClean="0">
                <a:solidFill>
                  <a:schemeClr val="bg1"/>
                </a:solidFill>
                <a:latin typeface="Frutiger 45 Light" pitchFamily="2" charset="0"/>
                <a:cs typeface="Frutiger LT 55 Roman"/>
              </a:rPr>
              <a:t>Sommaire</a:t>
            </a:r>
            <a:endParaRPr lang="fr-FR" sz="2000" dirty="0">
              <a:solidFill>
                <a:schemeClr val="bg1"/>
              </a:solidFill>
              <a:latin typeface="Frutiger 45 Light" pitchFamily="2" charset="0"/>
              <a:cs typeface="Frutiger LT 55 Roman"/>
            </a:endParaRPr>
          </a:p>
        </p:txBody>
      </p:sp>
      <p:sp>
        <p:nvSpPr>
          <p:cNvPr id="7" name="Espace réservé du contenu 5"/>
          <p:cNvSpPr txBox="1">
            <a:spLocks/>
          </p:cNvSpPr>
          <p:nvPr/>
        </p:nvSpPr>
        <p:spPr bwMode="auto">
          <a:xfrm>
            <a:off x="1008063" y="1485900"/>
            <a:ext cx="7559675" cy="4751388"/>
          </a:xfrm>
          <a:prstGeom prst="rect">
            <a:avLst/>
          </a:prstGeom>
          <a:noFill/>
          <a:ln w="9525">
            <a:noFill/>
            <a:miter lim="800000"/>
            <a:headEnd/>
            <a:tailEnd/>
          </a:ln>
        </p:spPr>
        <p:txBody>
          <a:bodyPr/>
          <a:lstStyle/>
          <a:p>
            <a:pPr marL="342900" indent="-342900">
              <a:lnSpc>
                <a:spcPct val="120000"/>
              </a:lnSpc>
              <a:buClr>
                <a:srgbClr val="FFC000"/>
              </a:buClr>
              <a:buFont typeface="Wingdings" pitchFamily="2" charset="2"/>
              <a:buChar char="Ø"/>
              <a:defRPr/>
            </a:pPr>
            <a:endParaRPr lang="fr-FR" sz="2400" kern="0" dirty="0">
              <a:solidFill>
                <a:srgbClr val="404B56"/>
              </a:solidFill>
              <a:latin typeface="Frutiger 55 Roman" pitchFamily="2" charset="0"/>
            </a:endParaRPr>
          </a:p>
          <a:p>
            <a:pPr marL="342900" indent="-342900">
              <a:lnSpc>
                <a:spcPct val="120000"/>
              </a:lnSpc>
              <a:buClr>
                <a:srgbClr val="FFC000"/>
              </a:buClr>
              <a:buFont typeface="Wingdings" pitchFamily="2" charset="2"/>
              <a:buChar char="Ø"/>
              <a:defRPr/>
            </a:pPr>
            <a:r>
              <a:rPr lang="fr-FR" sz="2400" kern="0" dirty="0">
                <a:solidFill>
                  <a:srgbClr val="404B56"/>
                </a:solidFill>
                <a:latin typeface="Frutiger 55 Roman" pitchFamily="2" charset="0"/>
              </a:rPr>
              <a:t>Unité d’invention dans la CBE</a:t>
            </a:r>
          </a:p>
          <a:p>
            <a:pPr marL="342900" indent="-342900">
              <a:lnSpc>
                <a:spcPct val="120000"/>
              </a:lnSpc>
              <a:buClr>
                <a:srgbClr val="FFC000"/>
              </a:buClr>
              <a:buFont typeface="Wingdings" pitchFamily="2" charset="2"/>
              <a:buChar char="Ø"/>
              <a:defRPr/>
            </a:pPr>
            <a:endParaRPr lang="fr-FR" sz="2400" kern="0" dirty="0">
              <a:solidFill>
                <a:srgbClr val="404B56"/>
              </a:solidFill>
              <a:latin typeface="Frutiger 55 Roman" pitchFamily="2" charset="0"/>
            </a:endParaRPr>
          </a:p>
          <a:p>
            <a:pPr marL="342900" indent="-342900">
              <a:lnSpc>
                <a:spcPct val="120000"/>
              </a:lnSpc>
              <a:buClr>
                <a:srgbClr val="FFC000"/>
              </a:buClr>
              <a:buFont typeface="Wingdings" pitchFamily="2" charset="2"/>
              <a:buChar char="Ø"/>
              <a:defRPr/>
            </a:pPr>
            <a:r>
              <a:rPr lang="fr-FR" sz="2400" kern="0" dirty="0">
                <a:solidFill>
                  <a:srgbClr val="404B56"/>
                </a:solidFill>
                <a:latin typeface="Frutiger 55 Roman" pitchFamily="2" charset="0"/>
              </a:rPr>
              <a:t>Demandes européennes divisionnaires</a:t>
            </a:r>
          </a:p>
          <a:p>
            <a:pPr marL="342900" indent="-342900">
              <a:lnSpc>
                <a:spcPct val="120000"/>
              </a:lnSpc>
              <a:buClr>
                <a:srgbClr val="FFC000"/>
              </a:buClr>
              <a:buFont typeface="Wingdings" pitchFamily="2" charset="2"/>
              <a:buChar char="Ø"/>
              <a:defRPr/>
            </a:pPr>
            <a:endParaRPr lang="fr-FR" sz="2400" kern="0" dirty="0">
              <a:solidFill>
                <a:srgbClr val="404B56"/>
              </a:solidFill>
              <a:latin typeface="Frutiger 55 Roman" pitchFamily="2" charset="0"/>
            </a:endParaRPr>
          </a:p>
          <a:p>
            <a:pPr marL="342900" indent="-342900">
              <a:lnSpc>
                <a:spcPct val="120000"/>
              </a:lnSpc>
              <a:buClr>
                <a:srgbClr val="FFC000"/>
              </a:buClr>
              <a:buFont typeface="Wingdings" pitchFamily="2" charset="2"/>
              <a:buChar char="Ø"/>
              <a:defRPr/>
            </a:pPr>
            <a:r>
              <a:rPr lang="fr-FR" sz="2400" kern="0" dirty="0">
                <a:solidFill>
                  <a:srgbClr val="404B56"/>
                </a:solidFill>
                <a:latin typeface="Frutiger 55 Roman" pitchFamily="2" charset="0"/>
              </a:rPr>
              <a:t>Unité d’invention dans le PCT</a:t>
            </a:r>
            <a:endParaRPr lang="fr-FR" sz="1600" kern="0" dirty="0">
              <a:solidFill>
                <a:srgbClr val="404B56"/>
              </a:solidFill>
              <a:latin typeface="Frutiger 55 Roman" pitchFamily="2" charset="0"/>
            </a:endParaRPr>
          </a:p>
          <a:p>
            <a:pPr>
              <a:lnSpc>
                <a:spcPct val="120000"/>
              </a:lnSpc>
              <a:buClr>
                <a:srgbClr val="FFC000"/>
              </a:buClr>
              <a:defRPr/>
            </a:pPr>
            <a:r>
              <a:rPr lang="fr-FR" sz="1600" kern="0" dirty="0">
                <a:solidFill>
                  <a:srgbClr val="404B56"/>
                </a:solidFill>
                <a:latin typeface="Frutiger 55 Roman" pitchFamily="2" charset="0"/>
              </a:rPr>
              <a:t>	</a:t>
            </a:r>
          </a:p>
          <a:p>
            <a:pPr marL="342900" indent="-342900">
              <a:lnSpc>
                <a:spcPct val="120000"/>
              </a:lnSpc>
              <a:buClr>
                <a:srgbClr val="FFC000"/>
              </a:buClr>
              <a:buFont typeface="Wingdings" pitchFamily="2" charset="2"/>
              <a:buChar char="Ø"/>
              <a:defRPr/>
            </a:pPr>
            <a:endParaRPr lang="fr-CH" sz="1600" kern="0" dirty="0">
              <a:solidFill>
                <a:srgbClr val="FF0000"/>
              </a:solidFill>
              <a:latin typeface="Frutiger 45 Light" pitchFamily="2" charset="0"/>
            </a:endParaRPr>
          </a:p>
          <a:p>
            <a:pPr marL="342900" indent="-342900">
              <a:lnSpc>
                <a:spcPct val="120000"/>
              </a:lnSpc>
              <a:buClr>
                <a:srgbClr val="FFC000"/>
              </a:buClr>
              <a:buFont typeface="Wingdings" pitchFamily="2" charset="2"/>
              <a:buChar char="Ø"/>
              <a:defRPr/>
            </a:pPr>
            <a:endParaRPr lang="fr-CH" sz="1600" kern="0" dirty="0">
              <a:solidFill>
                <a:srgbClr val="6093BB"/>
              </a:solidFill>
              <a:latin typeface="Frutiger 45 Light" pitchFamily="2" charset="0"/>
            </a:endParaRPr>
          </a:p>
          <a:p>
            <a:pPr marL="342900" indent="-342900">
              <a:lnSpc>
                <a:spcPct val="120000"/>
              </a:lnSpc>
              <a:buClr>
                <a:srgbClr val="FFC000"/>
              </a:buClr>
              <a:buFont typeface="Wingdings" pitchFamily="2" charset="2"/>
              <a:buChar char="Ø"/>
              <a:defRPr/>
            </a:pPr>
            <a:endParaRPr lang="fr-CH" sz="1600" kern="0" dirty="0">
              <a:solidFill>
                <a:srgbClr val="6093BB"/>
              </a:solidFill>
              <a:latin typeface="Frutiger 45 Light" pitchFamily="2" charset="0"/>
            </a:endParaRPr>
          </a:p>
          <a:p>
            <a:pPr>
              <a:lnSpc>
                <a:spcPct val="120000"/>
              </a:lnSpc>
              <a:buClr>
                <a:srgbClr val="FFC000"/>
              </a:buClr>
              <a:defRPr/>
            </a:pPr>
            <a:r>
              <a:rPr lang="fr-FR" sz="1600" kern="0" dirty="0">
                <a:solidFill>
                  <a:srgbClr val="404B56"/>
                </a:solidFill>
                <a:latin typeface="Frutiger 55 Roman" pitchFamily="2" charset="0"/>
                <a:cs typeface="+mn-cs"/>
              </a:rPr>
              <a:t>	</a:t>
            </a: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FR"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FR"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9191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1" y="84537"/>
            <a:ext cx="4546121"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pt-BR" sz="2000" dirty="0">
                <a:solidFill>
                  <a:schemeClr val="bg1"/>
                </a:solidFill>
                <a:latin typeface="Frutiger 45 Light" pitchFamily="2" charset="0"/>
                <a:cs typeface="Frutiger LT 55 Roman"/>
              </a:rPr>
              <a:t>Examen de l’unité d’invention</a:t>
            </a: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leau 9"/>
          <p:cNvGraphicFramePr>
            <a:graphicFrameLocks noGrp="1"/>
          </p:cNvGraphicFramePr>
          <p:nvPr/>
        </p:nvGraphicFramePr>
        <p:xfrm>
          <a:off x="2333625" y="2349500"/>
          <a:ext cx="4830763" cy="1646238"/>
        </p:xfrm>
        <a:graphic>
          <a:graphicData uri="http://schemas.openxmlformats.org/drawingml/2006/table">
            <a:tbl>
              <a:tblPr firstRow="1" bandRow="1">
                <a:tableStyleId>{5C22544A-7EE6-4342-B048-85BDC9FD1C3A}</a:tableStyleId>
              </a:tblPr>
              <a:tblGrid>
                <a:gridCol w="3379657"/>
                <a:gridCol w="1451106"/>
              </a:tblGrid>
              <a:tr h="823119">
                <a:tc>
                  <a:txBody>
                    <a:bodyPr/>
                    <a:lstStyle/>
                    <a:p>
                      <a:r>
                        <a:rPr lang="fr-CH" sz="2400" b="0" dirty="0" smtClean="0">
                          <a:solidFill>
                            <a:schemeClr val="tx1"/>
                          </a:solidFill>
                          <a:latin typeface="Frutiger 55 Roman" panose="00000400000000000000" pitchFamily="2" charset="0"/>
                        </a:rPr>
                        <a:t>Division de recherche </a:t>
                      </a:r>
                      <a:br>
                        <a:rPr lang="fr-CH" sz="2400" b="0" dirty="0" smtClean="0">
                          <a:solidFill>
                            <a:schemeClr val="tx1"/>
                          </a:solidFill>
                          <a:latin typeface="Frutiger 55 Roman" panose="00000400000000000000" pitchFamily="2" charset="0"/>
                        </a:rPr>
                      </a:br>
                      <a:r>
                        <a:rPr lang="fr-CH" sz="2400" b="0" dirty="0" smtClean="0">
                          <a:solidFill>
                            <a:schemeClr val="tx1"/>
                          </a:solidFill>
                          <a:latin typeface="Frutiger 55 Roman" panose="00000400000000000000" pitchFamily="2" charset="0"/>
                        </a:rPr>
                        <a:t>[A15b), A17]</a:t>
                      </a:r>
                      <a:endParaRPr lang="fr-CH" sz="2400" b="0" dirty="0">
                        <a:solidFill>
                          <a:schemeClr val="tx1"/>
                        </a:solidFill>
                        <a:latin typeface="Frutiger 55 Roman" panose="00000400000000000000" pitchFamily="2" charset="0"/>
                      </a:endParaRPr>
                    </a:p>
                  </a:txBody>
                  <a:tcPr marL="91422" marR="91422" marT="45698" marB="45698">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2400" b="0" dirty="0" smtClean="0">
                          <a:solidFill>
                            <a:schemeClr val="tx1"/>
                          </a:solidFill>
                          <a:latin typeface="Frutiger 55 Roman" panose="00000400000000000000" pitchFamily="2" charset="0"/>
                        </a:rPr>
                        <a:t>Opinion</a:t>
                      </a:r>
                    </a:p>
                    <a:p>
                      <a:endParaRPr lang="fr-CH" sz="2400" dirty="0">
                        <a:solidFill>
                          <a:schemeClr val="tx1"/>
                        </a:solidFill>
                        <a:latin typeface="Frutiger 55 Roman" panose="00000400000000000000" pitchFamily="2" charset="0"/>
                      </a:endParaRPr>
                    </a:p>
                  </a:txBody>
                  <a:tcPr marL="91422" marR="91422" marT="45698" marB="45698">
                    <a:solidFill>
                      <a:srgbClr val="FFC000"/>
                    </a:solidFill>
                  </a:tcPr>
                </a:tc>
              </a:tr>
              <a:tr h="823119">
                <a:tc>
                  <a:txBody>
                    <a:bodyPr/>
                    <a:lstStyle/>
                    <a:p>
                      <a:r>
                        <a:rPr lang="fr-CH" sz="2400" b="0" dirty="0" smtClean="0">
                          <a:solidFill>
                            <a:schemeClr val="tx1"/>
                          </a:solidFill>
                          <a:latin typeface="Frutiger 55 Roman" panose="00000400000000000000" pitchFamily="2" charset="0"/>
                        </a:rPr>
                        <a:t>Division d’examen </a:t>
                      </a:r>
                    </a:p>
                    <a:p>
                      <a:r>
                        <a:rPr lang="fr-CH" sz="2400" b="0" dirty="0" smtClean="0">
                          <a:solidFill>
                            <a:schemeClr val="tx1"/>
                          </a:solidFill>
                          <a:latin typeface="Frutiger 55 Roman" panose="00000400000000000000" pitchFamily="2" charset="0"/>
                        </a:rPr>
                        <a:t>[A15c), A18]</a:t>
                      </a:r>
                      <a:endParaRPr lang="fr-CH" sz="2400" b="0" dirty="0">
                        <a:solidFill>
                          <a:schemeClr val="tx1"/>
                        </a:solidFill>
                        <a:latin typeface="Frutiger 55 Roman" panose="00000400000000000000" pitchFamily="2" charset="0"/>
                      </a:endParaRPr>
                    </a:p>
                  </a:txBody>
                  <a:tcPr marL="91422" marR="91422" marT="45698" marB="45698">
                    <a:solidFill>
                      <a:srgbClr val="0070C0">
                        <a:alpha val="10000"/>
                      </a:srgbClr>
                    </a:solidFill>
                  </a:tcPr>
                </a:tc>
                <a:tc>
                  <a:txBody>
                    <a:bodyPr/>
                    <a:lstStyle/>
                    <a:p>
                      <a:r>
                        <a:rPr lang="fr-CH" sz="2400" dirty="0" smtClean="0">
                          <a:solidFill>
                            <a:schemeClr val="tx1"/>
                          </a:solidFill>
                          <a:latin typeface="Frutiger 55 Roman" panose="00000400000000000000" pitchFamily="2" charset="0"/>
                        </a:rPr>
                        <a:t>Décision</a:t>
                      </a:r>
                      <a:endParaRPr lang="fr-CH" sz="2400" dirty="0">
                        <a:solidFill>
                          <a:schemeClr val="tx1"/>
                        </a:solidFill>
                        <a:latin typeface="Frutiger 55 Roman" panose="00000400000000000000" pitchFamily="2" charset="0"/>
                      </a:endParaRPr>
                    </a:p>
                  </a:txBody>
                  <a:tcPr marL="91422" marR="91422" marT="45698" marB="45698">
                    <a:solidFill>
                      <a:srgbClr val="0070C0">
                        <a:alpha val="10000"/>
                      </a:srgbClr>
                    </a:solidFill>
                  </a:tcPr>
                </a:tc>
              </a:tr>
            </a:tbl>
          </a:graphicData>
        </a:graphic>
      </p:graphicFrame>
      <p:sp>
        <p:nvSpPr>
          <p:cNvPr id="11" name="Flèche vers le bas 10"/>
          <p:cNvSpPr/>
          <p:nvPr/>
        </p:nvSpPr>
        <p:spPr>
          <a:xfrm rot="16200000">
            <a:off x="1446213" y="2366962"/>
            <a:ext cx="541338" cy="792163"/>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CH"/>
          </a:p>
        </p:txBody>
      </p:sp>
    </p:spTree>
    <p:extLst>
      <p:ext uri="{BB962C8B-B14F-4D97-AF65-F5344CB8AC3E}">
        <p14:creationId xmlns:p14="http://schemas.microsoft.com/office/powerpoint/2010/main" val="359190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1" y="84537"/>
            <a:ext cx="4727275"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Examen au stade de la recherche 1/11</a:t>
            </a: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160463" y="1601788"/>
            <a:ext cx="7559675" cy="4751387"/>
          </a:xfrm>
          <a:prstGeom prst="rect">
            <a:avLst/>
          </a:prstGeom>
          <a:noFill/>
          <a:ln w="9525">
            <a:noFill/>
            <a:miter lim="800000"/>
            <a:headEnd/>
            <a:tailEnd/>
          </a:ln>
        </p:spPr>
        <p:txBody>
          <a:bodyPr/>
          <a:lstStyle/>
          <a:p>
            <a:pPr eaLnBrk="1" hangingPunct="1">
              <a:defRPr/>
            </a:pPr>
            <a:r>
              <a:rPr lang="fr-CH" sz="1600" dirty="0">
                <a:latin typeface="Frutiger 55 Roman" panose="00000400000000000000" pitchFamily="2" charset="0"/>
              </a:rPr>
              <a:t>Bases légales: </a:t>
            </a:r>
            <a:r>
              <a:rPr lang="fr-CH" sz="1600" b="1" dirty="0">
                <a:latin typeface="Frutiger 55 Roman" panose="00000400000000000000" pitchFamily="2" charset="0"/>
              </a:rPr>
              <a:t>A92 CBE + R64 CBE </a:t>
            </a:r>
          </a:p>
          <a:p>
            <a:pPr eaLnBrk="1" hangingPunct="1">
              <a:defRPr/>
            </a:pPr>
            <a:endParaRPr lang="fr-CH" sz="1600" dirty="0">
              <a:latin typeface="Frutiger 55 Roman" panose="00000400000000000000" pitchFamily="2" charset="0"/>
            </a:endParaRPr>
          </a:p>
          <a:p>
            <a:pPr>
              <a:lnSpc>
                <a:spcPct val="120000"/>
              </a:lnSpc>
              <a:buClr>
                <a:srgbClr val="FFC000"/>
              </a:buClr>
              <a:defRPr/>
            </a:pPr>
            <a:r>
              <a:rPr lang="fr-CH" sz="1600" dirty="0">
                <a:latin typeface="Frutiger 55 Roman" panose="00000400000000000000" pitchFamily="2" charset="0"/>
              </a:rPr>
              <a:t>S’il </a:t>
            </a:r>
            <a:r>
              <a:rPr lang="fr-CH" sz="1600" dirty="0">
                <a:latin typeface="Frutiger 55 Roman" panose="00000400000000000000" pitchFamily="2" charset="0"/>
              </a:rPr>
              <a:t>y a </a:t>
            </a:r>
            <a:r>
              <a:rPr lang="fr-CH" sz="1600" u="sng" dirty="0">
                <a:latin typeface="Frutiger 55 Roman" panose="00000400000000000000" pitchFamily="2" charset="0"/>
              </a:rPr>
              <a:t>absence d’unité d’invention</a:t>
            </a:r>
            <a:r>
              <a:rPr lang="fr-CH" sz="1600" dirty="0">
                <a:latin typeface="Frutiger 55 Roman" panose="00000400000000000000" pitchFamily="2" charset="0"/>
              </a:rPr>
              <a:t>, la division de recherche établit un rapport de recherche </a:t>
            </a:r>
            <a:r>
              <a:rPr lang="fr-CH" sz="1600" u="sng" dirty="0">
                <a:latin typeface="Frutiger 55 Roman" panose="00000400000000000000" pitchFamily="2" charset="0"/>
              </a:rPr>
              <a:t>partiel</a:t>
            </a:r>
            <a:r>
              <a:rPr lang="fr-CH" sz="1600" dirty="0">
                <a:latin typeface="Frutiger 55 Roman" panose="00000400000000000000" pitchFamily="2" charset="0"/>
              </a:rPr>
              <a:t> pour les parties de la demande qui se rapportent à l’invention, ou à la pluralité d’inventions, mentionnée en </a:t>
            </a:r>
            <a:r>
              <a:rPr lang="fr-CH" sz="1600" u="sng" dirty="0">
                <a:latin typeface="Frutiger 55 Roman" panose="00000400000000000000" pitchFamily="2" charset="0"/>
              </a:rPr>
              <a:t>premier lieu</a:t>
            </a:r>
            <a:r>
              <a:rPr lang="fr-CH" sz="1600" dirty="0">
                <a:latin typeface="Frutiger 55 Roman" panose="00000400000000000000" pitchFamily="2" charset="0"/>
              </a:rPr>
              <a:t> dans les revendications.</a:t>
            </a: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anose="00000400000000000000" pitchFamily="2" charset="0"/>
            </a:endParaRPr>
          </a:p>
          <a:p>
            <a:pPr>
              <a:lnSpc>
                <a:spcPct val="120000"/>
              </a:lnSpc>
              <a:buClr>
                <a:srgbClr val="FFC000"/>
              </a:buClr>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Tree>
    <p:extLst>
      <p:ext uri="{BB962C8B-B14F-4D97-AF65-F5344CB8AC3E}">
        <p14:creationId xmlns:p14="http://schemas.microsoft.com/office/powerpoint/2010/main" val="4023430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1" y="84537"/>
            <a:ext cx="4727275"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Examen au stade de la recherche </a:t>
            </a:r>
            <a:r>
              <a:rPr lang="fr-CH" sz="2000" dirty="0" smtClean="0">
                <a:solidFill>
                  <a:schemeClr val="bg1"/>
                </a:solidFill>
                <a:latin typeface="Frutiger 45 Light" pitchFamily="2" charset="0"/>
                <a:cs typeface="Frutiger LT 55 Roman"/>
              </a:rPr>
              <a:t>2/11</a:t>
            </a:r>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contenu 5"/>
          <p:cNvSpPr txBox="1">
            <a:spLocks/>
          </p:cNvSpPr>
          <p:nvPr/>
        </p:nvSpPr>
        <p:spPr bwMode="auto">
          <a:xfrm>
            <a:off x="1160463" y="1601788"/>
            <a:ext cx="7559675" cy="4751387"/>
          </a:xfrm>
          <a:prstGeom prst="rect">
            <a:avLst/>
          </a:prstGeom>
          <a:noFill/>
          <a:ln w="9525">
            <a:noFill/>
            <a:miter lim="800000"/>
            <a:headEnd/>
            <a:tailEnd/>
          </a:ln>
        </p:spPr>
        <p:txBody>
          <a:bodyPr/>
          <a:lstStyle/>
          <a:p>
            <a:pPr algn="ctr" eaLnBrk="1" hangingPunct="1">
              <a:defRPr/>
            </a:pPr>
            <a:r>
              <a:rPr lang="fr-CH" sz="3600" dirty="0">
                <a:latin typeface="Frutiger 55 Roman" panose="00000400000000000000" pitchFamily="2" charset="0"/>
              </a:rPr>
              <a:t>ABSENCE d’UNITE</a:t>
            </a:r>
            <a:endParaRPr lang="fr-CH" sz="3600" b="1"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a:lnSpc>
                <a:spcPct val="120000"/>
              </a:lnSpc>
              <a:buClr>
                <a:srgbClr val="FFC000"/>
              </a:buClr>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gn="r">
              <a:lnSpc>
                <a:spcPct val="120000"/>
              </a:lnSpc>
              <a:defRPr/>
            </a:pPr>
            <a:r>
              <a:rPr lang="fr-CH" sz="1500" kern="0" dirty="0">
                <a:solidFill>
                  <a:srgbClr val="404B56"/>
                </a:solidFill>
                <a:latin typeface="Frutiger 55 Roman" pitchFamily="2" charset="0"/>
                <a:cs typeface="+mn-cs"/>
              </a:rPr>
              <a:t>			</a:t>
            </a:r>
          </a:p>
          <a:p>
            <a:pPr marL="342900" indent="-342900" algn="r">
              <a:lnSpc>
                <a:spcPct val="120000"/>
              </a:lnSpc>
              <a:defRPr/>
            </a:pPr>
            <a:endParaRPr lang="fr-CH" sz="1500" b="1" kern="0" dirty="0">
              <a:solidFill>
                <a:srgbClr val="404B56"/>
              </a:solidFill>
              <a:latin typeface="Frutiger 55 Roman" pitchFamily="2" charset="0"/>
              <a:cs typeface="+mn-cs"/>
            </a:endParaRPr>
          </a:p>
          <a:p>
            <a:pPr marL="342900" indent="-342900" algn="r">
              <a:lnSpc>
                <a:spcPct val="120000"/>
              </a:lnSpc>
              <a:defRPr/>
            </a:pPr>
            <a:endParaRPr lang="fr-CH" sz="1500" b="1" kern="0" dirty="0">
              <a:solidFill>
                <a:srgbClr val="404B56"/>
              </a:solidFill>
              <a:latin typeface="Frutiger 55 Roman" pitchFamily="2" charset="0"/>
              <a:cs typeface="+mn-cs"/>
            </a:endParaRPr>
          </a:p>
          <a:p>
            <a:pPr marL="342900" indent="-342900" algn="r">
              <a:lnSpc>
                <a:spcPct val="120000"/>
              </a:lnSpc>
              <a:defRPr/>
            </a:pPr>
            <a:endParaRPr lang="fr-CH" sz="1500" b="1" kern="0" dirty="0">
              <a:solidFill>
                <a:srgbClr val="404B56"/>
              </a:solidFill>
              <a:latin typeface="Frutiger 55 Roman" pitchFamily="2" charset="0"/>
              <a:cs typeface="+mn-cs"/>
            </a:endParaRPr>
          </a:p>
          <a:p>
            <a:pPr marL="342900" indent="-342900" algn="r">
              <a:lnSpc>
                <a:spcPct val="120000"/>
              </a:lnSpc>
              <a:defRPr/>
            </a:pPr>
            <a:r>
              <a:rPr lang="fr-CH" sz="1400" b="1" dirty="0">
                <a:latin typeface="Frutiger 55 Roman" panose="00000400000000000000" pitchFamily="2" charset="0"/>
              </a:rPr>
              <a:t>[directives F-V, 7]</a:t>
            </a:r>
            <a:endParaRPr lang="fr-CH" sz="1400" i="1" u="sng" dirty="0">
              <a:latin typeface="Frutiger 55 Roman" panose="00000400000000000000" pitchFamily="2" charset="0"/>
            </a:endParaRPr>
          </a:p>
          <a:p>
            <a:pPr marL="342900" indent="-342900">
              <a:lnSpc>
                <a:spcPct val="120000"/>
              </a:lnSpc>
              <a:defRPr/>
            </a:pPr>
            <a:endParaRPr lang="fr-CH" sz="1500" kern="0" dirty="0">
              <a:solidFill>
                <a:srgbClr val="404B56"/>
              </a:solidFill>
              <a:latin typeface="Frutiger 55 Roman" pitchFamily="2" charset="0"/>
              <a:cs typeface="+mn-cs"/>
            </a:endParaRPr>
          </a:p>
        </p:txBody>
      </p:sp>
      <p:graphicFrame>
        <p:nvGraphicFramePr>
          <p:cNvPr id="10" name="Tableau 9"/>
          <p:cNvGraphicFramePr>
            <a:graphicFrameLocks noGrp="1"/>
          </p:cNvGraphicFramePr>
          <p:nvPr/>
        </p:nvGraphicFramePr>
        <p:xfrm>
          <a:off x="1169988" y="2636838"/>
          <a:ext cx="7127875" cy="1646237"/>
        </p:xfrm>
        <a:graphic>
          <a:graphicData uri="http://schemas.openxmlformats.org/drawingml/2006/table">
            <a:tbl>
              <a:tblPr firstRow="1" bandRow="1">
                <a:tableStyleId>{5C22544A-7EE6-4342-B048-85BDC9FD1C3A}</a:tableStyleId>
              </a:tblPr>
              <a:tblGrid>
                <a:gridCol w="1943168"/>
                <a:gridCol w="5184707"/>
              </a:tblGrid>
              <a:tr h="1188949">
                <a:tc>
                  <a:txBody>
                    <a:bodyPr/>
                    <a:lstStyle/>
                    <a:p>
                      <a:pPr algn="l"/>
                      <a:r>
                        <a:rPr lang="fr-CH" sz="2400" b="0" dirty="0" smtClean="0">
                          <a:solidFill>
                            <a:schemeClr val="tx1"/>
                          </a:solidFill>
                          <a:latin typeface="Frutiger 55 Roman" panose="00000400000000000000" pitchFamily="2" charset="0"/>
                        </a:rPr>
                        <a:t>A priori</a:t>
                      </a:r>
                      <a:endParaRPr lang="fr-CH" sz="2400" b="0" dirty="0">
                        <a:solidFill>
                          <a:schemeClr val="tx1"/>
                        </a:solidFill>
                        <a:latin typeface="Frutiger 55 Roman" panose="00000400000000000000" pitchFamily="2" charset="0"/>
                      </a:endParaRPr>
                    </a:p>
                  </a:txBody>
                  <a:tcPr marL="91428" marR="91428" marT="45729" marB="45729">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2400" b="0" dirty="0" smtClean="0">
                          <a:solidFill>
                            <a:schemeClr val="tx1"/>
                          </a:solidFill>
                          <a:latin typeface="Frutiger 55 Roman" panose="00000400000000000000" pitchFamily="2" charset="0"/>
                        </a:rPr>
                        <a:t>Avant (ou sans) avoir effectué une recherche </a:t>
                      </a:r>
                    </a:p>
                    <a:p>
                      <a:pPr algn="l"/>
                      <a:endParaRPr lang="fr-CH" sz="2400" dirty="0">
                        <a:solidFill>
                          <a:schemeClr val="tx1"/>
                        </a:solidFill>
                        <a:latin typeface="Frutiger 55 Roman" panose="00000400000000000000" pitchFamily="2" charset="0"/>
                      </a:endParaRPr>
                    </a:p>
                  </a:txBody>
                  <a:tcPr marL="91428" marR="91428" marT="45729" marB="45729">
                    <a:solidFill>
                      <a:srgbClr val="FFC000"/>
                    </a:solidFill>
                  </a:tcPr>
                </a:tc>
              </a:tr>
              <a:tr h="457288">
                <a:tc>
                  <a:txBody>
                    <a:bodyPr/>
                    <a:lstStyle/>
                    <a:p>
                      <a:pPr algn="l"/>
                      <a:r>
                        <a:rPr lang="fr-CH" sz="2400" b="0" dirty="0" smtClean="0">
                          <a:solidFill>
                            <a:schemeClr val="tx1"/>
                          </a:solidFill>
                          <a:latin typeface="Frutiger 55 Roman" panose="00000400000000000000" pitchFamily="2" charset="0"/>
                        </a:rPr>
                        <a:t>A posteriori</a:t>
                      </a:r>
                      <a:endParaRPr lang="fr-CH" sz="2400" b="0" dirty="0">
                        <a:solidFill>
                          <a:schemeClr val="tx1"/>
                        </a:solidFill>
                        <a:latin typeface="Frutiger 55 Roman" panose="00000400000000000000" pitchFamily="2" charset="0"/>
                      </a:endParaRPr>
                    </a:p>
                  </a:txBody>
                  <a:tcPr marL="91428" marR="91428" marT="45729" marB="45729">
                    <a:solidFill>
                      <a:srgbClr val="0070C0">
                        <a:alpha val="10000"/>
                      </a:srgbClr>
                    </a:solidFill>
                  </a:tcPr>
                </a:tc>
                <a:tc>
                  <a:txBody>
                    <a:bodyPr/>
                    <a:lstStyle/>
                    <a:p>
                      <a:pPr algn="l"/>
                      <a:r>
                        <a:rPr lang="fr-CH" sz="2400" dirty="0" smtClean="0">
                          <a:solidFill>
                            <a:schemeClr val="tx1"/>
                          </a:solidFill>
                          <a:latin typeface="Frutiger 55 Roman" panose="00000400000000000000" pitchFamily="2" charset="0"/>
                        </a:rPr>
                        <a:t>Après avoir effectué</a:t>
                      </a:r>
                      <a:r>
                        <a:rPr lang="fr-CH" sz="2400" baseline="0" dirty="0" smtClean="0">
                          <a:solidFill>
                            <a:schemeClr val="tx1"/>
                          </a:solidFill>
                          <a:latin typeface="Frutiger 55 Roman" panose="00000400000000000000" pitchFamily="2" charset="0"/>
                        </a:rPr>
                        <a:t> une recherche</a:t>
                      </a:r>
                      <a:endParaRPr lang="fr-CH" sz="2400" dirty="0">
                        <a:solidFill>
                          <a:schemeClr val="tx1"/>
                        </a:solidFill>
                        <a:latin typeface="Frutiger 55 Roman" panose="00000400000000000000" pitchFamily="2" charset="0"/>
                      </a:endParaRPr>
                    </a:p>
                  </a:txBody>
                  <a:tcPr marL="91428" marR="91428" marT="45729" marB="45729">
                    <a:solidFill>
                      <a:srgbClr val="0070C0">
                        <a:alpha val="10000"/>
                      </a:srgbClr>
                    </a:solidFill>
                  </a:tcPr>
                </a:tc>
              </a:tr>
            </a:tbl>
          </a:graphicData>
        </a:graphic>
      </p:graphicFrame>
    </p:spTree>
    <p:extLst>
      <p:ext uri="{BB962C8B-B14F-4D97-AF65-F5344CB8AC3E}">
        <p14:creationId xmlns:p14="http://schemas.microsoft.com/office/powerpoint/2010/main" val="1023164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1" y="84537"/>
            <a:ext cx="4727275"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Examen au stade de la recherche 3</a:t>
            </a:r>
            <a:r>
              <a:rPr lang="fr-CH" sz="2000" dirty="0" smtClean="0">
                <a:solidFill>
                  <a:schemeClr val="bg1"/>
                </a:solidFill>
                <a:latin typeface="Frutiger 45 Light" pitchFamily="2" charset="0"/>
                <a:cs typeface="Frutiger LT 55 Roman"/>
              </a:rPr>
              <a:t>/11</a:t>
            </a:r>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160463" y="1601788"/>
            <a:ext cx="7559675" cy="4751387"/>
          </a:xfrm>
          <a:prstGeom prst="rect">
            <a:avLst/>
          </a:prstGeom>
          <a:noFill/>
          <a:ln w="9525">
            <a:noFill/>
            <a:miter lim="800000"/>
            <a:headEnd/>
            <a:tailEnd/>
          </a:ln>
        </p:spPr>
        <p:txBody>
          <a:bodyPr/>
          <a:lstStyle/>
          <a:p>
            <a:pPr>
              <a:lnSpc>
                <a:spcPct val="120000"/>
              </a:lnSpc>
              <a:buClr>
                <a:srgbClr val="FFC000"/>
              </a:buClr>
              <a:defRPr/>
            </a:pPr>
            <a:r>
              <a:rPr lang="fr-CH" sz="1600" b="1" kern="0" dirty="0">
                <a:solidFill>
                  <a:srgbClr val="6093BB"/>
                </a:solidFill>
                <a:latin typeface="Frutiger 45 Light" pitchFamily="2" charset="0"/>
              </a:rPr>
              <a:t>Exemple</a:t>
            </a:r>
            <a:endParaRPr lang="fr-CH" sz="1600" dirty="0">
              <a:latin typeface="Frutiger 55 Roman" panose="00000400000000000000" pitchFamily="2" charset="0"/>
            </a:endParaRPr>
          </a:p>
          <a:p>
            <a:pPr eaLnBrk="1" hangingPunct="1">
              <a:defRPr/>
            </a:pPr>
            <a:r>
              <a:rPr lang="fr-CH" sz="1600" dirty="0">
                <a:latin typeface="Frutiger 55 Roman" panose="00000400000000000000" pitchFamily="2" charset="0"/>
              </a:rPr>
              <a:t>Absence d’unité à priori</a:t>
            </a:r>
          </a:p>
          <a:p>
            <a:pPr eaLnBrk="1" hangingPunct="1">
              <a:defRPr/>
            </a:pPr>
            <a:endParaRPr lang="fr-CH" sz="1600" b="1" dirty="0">
              <a:latin typeface="Frutiger 55 Roman" panose="00000400000000000000" pitchFamily="2" charset="0"/>
            </a:endParaRPr>
          </a:p>
          <a:p>
            <a:pPr eaLnBrk="1" hangingPunct="1">
              <a:defRPr/>
            </a:pPr>
            <a:r>
              <a:rPr lang="fr-CH" sz="1600" b="1" dirty="0">
                <a:latin typeface="Frutiger 55 Roman" panose="00000400000000000000" pitchFamily="2" charset="0"/>
              </a:rPr>
              <a:t>R1 (</a:t>
            </a:r>
            <a:r>
              <a:rPr lang="fr-CH" sz="1600" b="1" dirty="0" err="1">
                <a:latin typeface="Frutiger 55 Roman" panose="00000400000000000000" pitchFamily="2" charset="0"/>
              </a:rPr>
              <a:t>ind</a:t>
            </a:r>
            <a:r>
              <a:rPr lang="fr-CH" sz="1600" b="1" dirty="0">
                <a:latin typeface="Frutiger 55 Roman" panose="00000400000000000000" pitchFamily="2" charset="0"/>
              </a:rPr>
              <a:t>): A</a:t>
            </a:r>
          </a:p>
          <a:p>
            <a:pPr eaLnBrk="1" hangingPunct="1">
              <a:defRPr/>
            </a:pPr>
            <a:r>
              <a:rPr lang="fr-CH" sz="1600" b="1" dirty="0">
                <a:latin typeface="Frutiger 55 Roman" panose="00000400000000000000" pitchFamily="2" charset="0"/>
              </a:rPr>
              <a:t>R2 (</a:t>
            </a:r>
            <a:r>
              <a:rPr lang="fr-CH" sz="1600" b="1" dirty="0" err="1">
                <a:latin typeface="Frutiger 55 Roman" panose="00000400000000000000" pitchFamily="2" charset="0"/>
              </a:rPr>
              <a:t>ind</a:t>
            </a:r>
            <a:r>
              <a:rPr lang="fr-CH" sz="1600" b="1" dirty="0">
                <a:latin typeface="Frutiger 55 Roman" panose="00000400000000000000" pitchFamily="2" charset="0"/>
              </a:rPr>
              <a:t>): B</a:t>
            </a:r>
          </a:p>
          <a:p>
            <a:pPr eaLnBrk="1" hangingPunct="1">
              <a:defRPr/>
            </a:pPr>
            <a:endParaRPr lang="fr-CH" sz="1600" b="1" dirty="0">
              <a:latin typeface="Frutiger 55 Roman" panose="00000400000000000000" pitchFamily="2" charset="0"/>
            </a:endParaRPr>
          </a:p>
          <a:p>
            <a:pPr eaLnBrk="1" hangingPunct="1">
              <a:defRPr/>
            </a:pPr>
            <a:r>
              <a:rPr lang="fr-CH" sz="1600" b="1" dirty="0">
                <a:latin typeface="Frutiger 55 Roman" panose="00000400000000000000" pitchFamily="2" charset="0"/>
              </a:rPr>
              <a:t>A </a:t>
            </a:r>
            <a:r>
              <a:rPr lang="fr-CH" sz="1600" b="1" dirty="0">
                <a:latin typeface="Frutiger 55 Roman" panose="00000400000000000000" pitchFamily="2" charset="0"/>
                <a:sym typeface="Symbol" panose="05050102010706020507" pitchFamily="18" charset="2"/>
              </a:rPr>
              <a:t> B</a:t>
            </a:r>
            <a:endParaRPr lang="fr-CH" sz="1600" b="1"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r>
              <a:rPr lang="fr-CH" sz="1600" b="1" kern="0" dirty="0">
                <a:solidFill>
                  <a:srgbClr val="6093BB"/>
                </a:solidFill>
                <a:latin typeface="Frutiger 45 Light" pitchFamily="2" charset="0"/>
              </a:rPr>
              <a:t>Exemple</a:t>
            </a:r>
            <a:endParaRPr lang="fr-CH" sz="1600" dirty="0">
              <a:latin typeface="Frutiger 55 Roman" panose="00000400000000000000" pitchFamily="2" charset="0"/>
            </a:endParaRPr>
          </a:p>
          <a:p>
            <a:pPr eaLnBrk="1" hangingPunct="1">
              <a:defRPr/>
            </a:pPr>
            <a:r>
              <a:rPr lang="fr-CH" sz="1600" dirty="0">
                <a:latin typeface="Frutiger 55 Roman" panose="00000400000000000000" pitchFamily="2" charset="0"/>
              </a:rPr>
              <a:t>Absence d’unité à posteriori</a:t>
            </a:r>
          </a:p>
          <a:p>
            <a:pPr eaLnBrk="1" hangingPunct="1">
              <a:defRPr/>
            </a:pPr>
            <a:endParaRPr lang="fr-CH" sz="1600" b="1" dirty="0">
              <a:latin typeface="Frutiger 55 Roman" panose="00000400000000000000" pitchFamily="2" charset="0"/>
            </a:endParaRPr>
          </a:p>
          <a:p>
            <a:pPr eaLnBrk="1" hangingPunct="1">
              <a:defRPr/>
            </a:pPr>
            <a:r>
              <a:rPr lang="fr-CH" sz="1600" b="1" dirty="0">
                <a:latin typeface="Frutiger 55 Roman" panose="00000400000000000000" pitchFamily="2" charset="0"/>
              </a:rPr>
              <a:t>R1 (</a:t>
            </a:r>
            <a:r>
              <a:rPr lang="fr-CH" sz="1600" b="1" dirty="0" err="1">
                <a:latin typeface="Frutiger 55 Roman" panose="00000400000000000000" pitchFamily="2" charset="0"/>
              </a:rPr>
              <a:t>ind</a:t>
            </a:r>
            <a:r>
              <a:rPr lang="fr-CH" sz="1600" b="1" dirty="0">
                <a:latin typeface="Frutiger 55 Roman" panose="00000400000000000000" pitchFamily="2" charset="0"/>
              </a:rPr>
              <a:t>): A</a:t>
            </a:r>
          </a:p>
          <a:p>
            <a:pPr eaLnBrk="1" hangingPunct="1">
              <a:defRPr/>
            </a:pPr>
            <a:r>
              <a:rPr lang="fr-CH" sz="1600" b="1" dirty="0">
                <a:latin typeface="Frutiger 55 Roman" panose="00000400000000000000" pitchFamily="2" charset="0"/>
              </a:rPr>
              <a:t>R2 (</a:t>
            </a:r>
            <a:r>
              <a:rPr lang="fr-CH" sz="1600" b="1" dirty="0" err="1">
                <a:latin typeface="Frutiger 55 Roman" panose="00000400000000000000" pitchFamily="2" charset="0"/>
              </a:rPr>
              <a:t>dép</a:t>
            </a:r>
            <a:r>
              <a:rPr lang="fr-CH" sz="1600" b="1" dirty="0">
                <a:latin typeface="Frutiger 55 Roman" panose="00000400000000000000" pitchFamily="2" charset="0"/>
              </a:rPr>
              <a:t> de R1): A+B</a:t>
            </a:r>
          </a:p>
          <a:p>
            <a:pPr eaLnBrk="1" hangingPunct="1">
              <a:defRPr/>
            </a:pPr>
            <a:r>
              <a:rPr lang="fr-CH" sz="1600" b="1" dirty="0">
                <a:latin typeface="Frutiger 55 Roman" panose="00000400000000000000" pitchFamily="2" charset="0"/>
              </a:rPr>
              <a:t>R3 (</a:t>
            </a:r>
            <a:r>
              <a:rPr lang="fr-CH" sz="1600" b="1" dirty="0" err="1">
                <a:latin typeface="Frutiger 55 Roman" panose="00000400000000000000" pitchFamily="2" charset="0"/>
              </a:rPr>
              <a:t>dép</a:t>
            </a:r>
            <a:r>
              <a:rPr lang="fr-CH" sz="1600" b="1" dirty="0">
                <a:latin typeface="Frutiger 55 Roman" panose="00000400000000000000" pitchFamily="2" charset="0"/>
              </a:rPr>
              <a:t> de R1): A+C</a:t>
            </a:r>
          </a:p>
          <a:p>
            <a:pPr eaLnBrk="1" hangingPunct="1">
              <a:defRPr/>
            </a:pPr>
            <a:endParaRPr lang="fr-CH" sz="1600" b="1" dirty="0">
              <a:latin typeface="Frutiger 55 Roman" panose="00000400000000000000" pitchFamily="2" charset="0"/>
            </a:endParaRPr>
          </a:p>
          <a:p>
            <a:pPr eaLnBrk="1" hangingPunct="1">
              <a:defRPr/>
            </a:pPr>
            <a:r>
              <a:rPr lang="fr-CH" sz="1600" b="1" dirty="0">
                <a:latin typeface="Frutiger 55 Roman" panose="00000400000000000000" pitchFamily="2" charset="0"/>
              </a:rPr>
              <a:t>A pas nouveau et/ou pas inventif</a:t>
            </a:r>
          </a:p>
          <a:p>
            <a:pPr>
              <a:lnSpc>
                <a:spcPct val="120000"/>
              </a:lnSpc>
              <a:buClr>
                <a:srgbClr val="FFC000"/>
              </a:buClr>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Tree>
    <p:extLst>
      <p:ext uri="{BB962C8B-B14F-4D97-AF65-F5344CB8AC3E}">
        <p14:creationId xmlns:p14="http://schemas.microsoft.com/office/powerpoint/2010/main" val="37835050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1" y="84537"/>
            <a:ext cx="4727275"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Examen au stade de la recherche </a:t>
            </a:r>
            <a:r>
              <a:rPr lang="fr-CH" sz="2000" dirty="0" smtClean="0">
                <a:solidFill>
                  <a:schemeClr val="bg1"/>
                </a:solidFill>
                <a:latin typeface="Frutiger 45 Light" pitchFamily="2" charset="0"/>
                <a:cs typeface="Frutiger LT 55 Roman"/>
              </a:rPr>
              <a:t>4/11</a:t>
            </a:r>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contenu 5"/>
          <p:cNvSpPr txBox="1">
            <a:spLocks/>
          </p:cNvSpPr>
          <p:nvPr/>
        </p:nvSpPr>
        <p:spPr bwMode="auto">
          <a:xfrm>
            <a:off x="1160463" y="1601788"/>
            <a:ext cx="7559675" cy="4751387"/>
          </a:xfrm>
          <a:prstGeom prst="rect">
            <a:avLst/>
          </a:prstGeom>
          <a:noFill/>
          <a:ln w="9525">
            <a:noFill/>
            <a:miter lim="800000"/>
            <a:headEnd/>
            <a:tailEnd/>
          </a:ln>
        </p:spPr>
        <p:txBody>
          <a:bodyPr/>
          <a:lstStyle/>
          <a:p>
            <a:pPr eaLnBrk="1" hangingPunct="1">
              <a:defRPr/>
            </a:pPr>
            <a:r>
              <a:rPr lang="fr-CH" sz="1600" dirty="0">
                <a:latin typeface="Frutiger 55 Roman" panose="00000400000000000000" pitchFamily="2" charset="0"/>
              </a:rPr>
              <a:t>Bases légales: </a:t>
            </a:r>
            <a:r>
              <a:rPr lang="fr-CH" sz="1600" b="1" dirty="0">
                <a:latin typeface="Frutiger 55 Roman" panose="00000400000000000000" pitchFamily="2" charset="0"/>
              </a:rPr>
              <a:t>A92 + R64  </a:t>
            </a:r>
          </a:p>
          <a:p>
            <a:pPr eaLnBrk="1" hangingPunct="1">
              <a:defRPr/>
            </a:pPr>
            <a:endParaRPr lang="fr-CH" sz="1600" dirty="0">
              <a:latin typeface="Frutiger 55 Roman" panose="00000400000000000000" pitchFamily="2" charset="0"/>
            </a:endParaRPr>
          </a:p>
          <a:p>
            <a:pPr>
              <a:lnSpc>
                <a:spcPct val="120000"/>
              </a:lnSpc>
              <a:buClr>
                <a:srgbClr val="FFC000"/>
              </a:buClr>
              <a:defRPr/>
            </a:pPr>
            <a:r>
              <a:rPr lang="fr-CH" sz="1600" dirty="0">
                <a:latin typeface="Frutiger 55 Roman" panose="00000400000000000000" pitchFamily="2" charset="0"/>
              </a:rPr>
              <a:t>S’il </a:t>
            </a:r>
            <a:r>
              <a:rPr lang="fr-CH" sz="1600" dirty="0">
                <a:latin typeface="Frutiger 55 Roman" panose="00000400000000000000" pitchFamily="2" charset="0"/>
              </a:rPr>
              <a:t>y a </a:t>
            </a:r>
            <a:r>
              <a:rPr lang="fr-CH" sz="1600" u="sng" dirty="0">
                <a:latin typeface="Frutiger 55 Roman" panose="00000400000000000000" pitchFamily="2" charset="0"/>
              </a:rPr>
              <a:t>absence d’unité d’invention</a:t>
            </a:r>
            <a:r>
              <a:rPr lang="fr-CH" sz="1600" dirty="0">
                <a:latin typeface="Frutiger 55 Roman" panose="00000400000000000000" pitchFamily="2" charset="0"/>
              </a:rPr>
              <a:t>, la division de recherche notifie au demandeur que si le RRE doit couvrir les autres inventions, une </a:t>
            </a:r>
            <a:r>
              <a:rPr lang="fr-CH" sz="1600" u="sng" dirty="0">
                <a:latin typeface="Frutiger 55 Roman" panose="00000400000000000000" pitchFamily="2" charset="0"/>
              </a:rPr>
              <a:t>nouvelle taxe de recherche</a:t>
            </a:r>
            <a:r>
              <a:rPr lang="fr-CH" sz="1600" dirty="0">
                <a:latin typeface="Frutiger 55 Roman" panose="00000400000000000000" pitchFamily="2" charset="0"/>
              </a:rPr>
              <a:t> doit être acquittée </a:t>
            </a:r>
            <a:r>
              <a:rPr lang="fr-CH" sz="1600" u="sng" dirty="0">
                <a:latin typeface="Frutiger 55 Roman" panose="00000400000000000000" pitchFamily="2" charset="0"/>
              </a:rPr>
              <a:t>pour chaque invention</a:t>
            </a:r>
            <a:r>
              <a:rPr lang="fr-CH" sz="1600" dirty="0">
                <a:latin typeface="Frutiger 55 Roman" panose="00000400000000000000" pitchFamily="2" charset="0"/>
              </a:rPr>
              <a:t> concernée dans un délai de </a:t>
            </a:r>
            <a:r>
              <a:rPr lang="fr-CH" sz="1600" u="sng" dirty="0">
                <a:latin typeface="Frutiger 55 Roman" panose="00000400000000000000" pitchFamily="2" charset="0"/>
              </a:rPr>
              <a:t>2 mois</a:t>
            </a:r>
            <a:r>
              <a:rPr lang="fr-CH" sz="1600" dirty="0">
                <a:latin typeface="Frutiger 55 Roman" panose="00000400000000000000" pitchFamily="2" charset="0"/>
              </a:rPr>
              <a:t>.</a:t>
            </a:r>
          </a:p>
          <a:p>
            <a:pPr>
              <a:lnSpc>
                <a:spcPct val="120000"/>
              </a:lnSpc>
              <a:buClr>
                <a:srgbClr val="FFC000"/>
              </a:buClr>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Taxe de recherche: A2.2 RRT [Supplément au JO OEB </a:t>
            </a:r>
            <a:r>
              <a:rPr lang="fr-CH" sz="1600" dirty="0">
                <a:latin typeface="Frutiger 55 Roman" panose="00000400000000000000" pitchFamily="2" charset="0"/>
              </a:rPr>
              <a:t>3/2014]: 1285 </a:t>
            </a:r>
            <a:r>
              <a:rPr lang="fr-CH" sz="1600" dirty="0">
                <a:latin typeface="Frutiger 55 Roman" panose="00000400000000000000" pitchFamily="2" charset="0"/>
              </a:rPr>
              <a:t>euro</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Poursuite de la procédure [A121+R135(2)] </a:t>
            </a:r>
            <a:r>
              <a:rPr lang="fr-CH" sz="1600" u="sng" dirty="0">
                <a:latin typeface="Frutiger 55 Roman" panose="00000400000000000000" pitchFamily="2" charset="0"/>
              </a:rPr>
              <a:t>pas</a:t>
            </a:r>
            <a:r>
              <a:rPr lang="fr-CH" sz="1600" dirty="0">
                <a:latin typeface="Frutiger 55 Roman" panose="00000400000000000000" pitchFamily="2" charset="0"/>
              </a:rPr>
              <a:t> applicable au délai de 2m</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Délai fixé par la CBE </a:t>
            </a:r>
            <a:r>
              <a:rPr lang="fr-CH" sz="1600" dirty="0">
                <a:latin typeface="Frutiger 55 Roman" panose="00000400000000000000" pitchFamily="2" charset="0"/>
                <a:sym typeface="Symbol" panose="05050102010706020507" pitchFamily="18" charset="2"/>
              </a:rPr>
              <a:t> Requête de prorogation [R132(2)] pas possible</a:t>
            </a: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Règle </a:t>
            </a:r>
            <a:r>
              <a:rPr lang="fr-CH" sz="1600" dirty="0">
                <a:latin typeface="Frutiger 55 Roman" panose="00000400000000000000" pitchFamily="2" charset="0"/>
              </a:rPr>
              <a:t>des 10 jours </a:t>
            </a:r>
            <a:r>
              <a:rPr lang="fr-CH" sz="1600" dirty="0">
                <a:latin typeface="Frutiger 55 Roman" panose="00000400000000000000" pitchFamily="2" charset="0"/>
              </a:rPr>
              <a:t>applicable </a:t>
            </a:r>
            <a:r>
              <a:rPr lang="fr-CH" sz="1600" dirty="0">
                <a:latin typeface="Frutiger 55 Roman" panose="00000400000000000000" pitchFamily="2" charset="0"/>
              </a:rPr>
              <a:t>[R126(2)]</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anose="00000400000000000000" pitchFamily="2" charset="0"/>
            </a:endParaRPr>
          </a:p>
          <a:p>
            <a:pPr>
              <a:lnSpc>
                <a:spcPct val="120000"/>
              </a:lnSpc>
              <a:buClr>
                <a:srgbClr val="FFC000"/>
              </a:buClr>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Tree>
    <p:extLst>
      <p:ext uri="{BB962C8B-B14F-4D97-AF65-F5344CB8AC3E}">
        <p14:creationId xmlns:p14="http://schemas.microsoft.com/office/powerpoint/2010/main" val="21754988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1" y="84537"/>
            <a:ext cx="4727275"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Examen au stade de la recherche 5</a:t>
            </a:r>
            <a:r>
              <a:rPr lang="fr-CH" sz="2000" dirty="0" smtClean="0">
                <a:solidFill>
                  <a:schemeClr val="bg1"/>
                </a:solidFill>
                <a:latin typeface="Frutiger 45 Light" pitchFamily="2" charset="0"/>
                <a:cs typeface="Frutiger LT 55 Roman"/>
              </a:rPr>
              <a:t>/11</a:t>
            </a:r>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160463" y="1601788"/>
            <a:ext cx="7559675" cy="4751387"/>
          </a:xfrm>
          <a:prstGeom prst="rect">
            <a:avLst/>
          </a:prstGeom>
          <a:noFill/>
          <a:ln w="9525">
            <a:noFill/>
            <a:miter lim="800000"/>
            <a:headEnd/>
            <a:tailEnd/>
          </a:ln>
        </p:spPr>
        <p:txBody>
          <a:bodyPr/>
          <a:lstStyle/>
          <a:p>
            <a:pPr>
              <a:lnSpc>
                <a:spcPct val="120000"/>
              </a:lnSpc>
              <a:buClr>
                <a:srgbClr val="FFC000"/>
              </a:buClr>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b="1" dirty="0">
                <a:latin typeface="Frutiger 55 Roman" panose="00000400000000000000" pitchFamily="2" charset="0"/>
              </a:rPr>
              <a:t>G2/92</a:t>
            </a:r>
            <a:r>
              <a:rPr lang="fr-CH" sz="1600" dirty="0">
                <a:latin typeface="Frutiger 55 Roman" panose="00000400000000000000" pitchFamily="2" charset="0"/>
              </a:rPr>
              <a:t>: possibilité de déposer des demandes divisionnaires pour les objets qui n’ont pas été recherchés</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Il n’est pas possible de modifier la demande avec des éléments qui n’ont pas fait objet de la recherche [R137(5)]</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anose="00000400000000000000" pitchFamily="2" charset="0"/>
            </a:endParaRPr>
          </a:p>
          <a:p>
            <a:pPr>
              <a:lnSpc>
                <a:spcPct val="120000"/>
              </a:lnSpc>
              <a:buClr>
                <a:srgbClr val="FFC000"/>
              </a:buClr>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Tree>
    <p:extLst>
      <p:ext uri="{BB962C8B-B14F-4D97-AF65-F5344CB8AC3E}">
        <p14:creationId xmlns:p14="http://schemas.microsoft.com/office/powerpoint/2010/main" val="40810772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1" y="84537"/>
            <a:ext cx="4727275"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Examen au stade de la recherche </a:t>
            </a:r>
            <a:r>
              <a:rPr lang="fr-CH" sz="2000" dirty="0" smtClean="0">
                <a:solidFill>
                  <a:schemeClr val="bg1"/>
                </a:solidFill>
                <a:latin typeface="Frutiger 45 Light" pitchFamily="2" charset="0"/>
                <a:cs typeface="Frutiger LT 55 Roman"/>
              </a:rPr>
              <a:t>6/11</a:t>
            </a:r>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contenu 5"/>
          <p:cNvSpPr txBox="1">
            <a:spLocks/>
          </p:cNvSpPr>
          <p:nvPr/>
        </p:nvSpPr>
        <p:spPr bwMode="auto">
          <a:xfrm>
            <a:off x="1160463" y="1601788"/>
            <a:ext cx="7559675" cy="4751387"/>
          </a:xfrm>
          <a:prstGeom prst="rect">
            <a:avLst/>
          </a:prstGeom>
          <a:noFill/>
          <a:ln w="9525">
            <a:noFill/>
            <a:miter lim="800000"/>
            <a:headEnd/>
            <a:tailEnd/>
          </a:ln>
        </p:spPr>
        <p:txBody>
          <a:bodyPr/>
          <a:lstStyle/>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a:lnSpc>
                <a:spcPct val="120000"/>
              </a:lnSpc>
              <a:buClr>
                <a:srgbClr val="FFC000"/>
              </a:buClr>
              <a:defRPr/>
            </a:pPr>
            <a:r>
              <a:rPr lang="fr-CH" sz="1600" dirty="0">
                <a:latin typeface="Frutiger 55 Roman" panose="00000400000000000000" pitchFamily="2" charset="0"/>
              </a:rPr>
              <a:t>La division de recherche ne peut pas:</a:t>
            </a:r>
          </a:p>
          <a:p>
            <a:pPr>
              <a:lnSpc>
                <a:spcPct val="120000"/>
              </a:lnSpc>
              <a:buClr>
                <a:srgbClr val="FFC000"/>
              </a:buClr>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Rejeter une demande sur la base d’un manque d’unité (il s’agit d’une opinion seulement, pas d’une décision)</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Demander une modification des revendications [R137(1)]; </a:t>
            </a:r>
            <a:br>
              <a:rPr lang="fr-CH" sz="1600" dirty="0">
                <a:latin typeface="Frutiger 55 Roman" panose="00000400000000000000" pitchFamily="2" charset="0"/>
              </a:rPr>
            </a:br>
            <a:r>
              <a:rPr lang="fr-CH" sz="1600" dirty="0">
                <a:latin typeface="Frutiger 55 Roman" panose="00000400000000000000" pitchFamily="2" charset="0"/>
              </a:rPr>
              <a:t>cependant elle peut demander au déposant de clarifier/indiquer l’objet qui doit être recherché [R63(1)]</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anose="00000400000000000000" pitchFamily="2" charset="0"/>
            </a:endParaRPr>
          </a:p>
          <a:p>
            <a:pPr>
              <a:lnSpc>
                <a:spcPct val="120000"/>
              </a:lnSpc>
              <a:buClr>
                <a:srgbClr val="FFC000"/>
              </a:buClr>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Tree>
    <p:extLst>
      <p:ext uri="{BB962C8B-B14F-4D97-AF65-F5344CB8AC3E}">
        <p14:creationId xmlns:p14="http://schemas.microsoft.com/office/powerpoint/2010/main" val="11044795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1" y="84537"/>
            <a:ext cx="4727275"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Examen au stade de la recherche 7</a:t>
            </a:r>
            <a:r>
              <a:rPr lang="fr-CH" sz="2000" dirty="0" smtClean="0">
                <a:solidFill>
                  <a:schemeClr val="bg1"/>
                </a:solidFill>
                <a:latin typeface="Frutiger 45 Light" pitchFamily="2" charset="0"/>
                <a:cs typeface="Frutiger LT 55 Roman"/>
              </a:rPr>
              <a:t>/11</a:t>
            </a:r>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160463" y="1601788"/>
            <a:ext cx="7559675" cy="4751387"/>
          </a:xfrm>
          <a:prstGeom prst="rect">
            <a:avLst/>
          </a:prstGeom>
          <a:noFill/>
          <a:ln w="9525">
            <a:noFill/>
            <a:miter lim="800000"/>
            <a:headEnd/>
            <a:tailEnd/>
          </a:ln>
        </p:spPr>
        <p:txBody>
          <a:bodyPr/>
          <a:lstStyle/>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Le rapport </a:t>
            </a:r>
            <a:r>
              <a:rPr lang="fr-CH" sz="1600" u="sng" dirty="0">
                <a:latin typeface="Frutiger 55 Roman" panose="00000400000000000000" pitchFamily="2" charset="0"/>
              </a:rPr>
              <a:t>partiel</a:t>
            </a:r>
            <a:r>
              <a:rPr lang="fr-CH" sz="1600" dirty="0">
                <a:latin typeface="Frutiger 55 Roman" panose="00000400000000000000" pitchFamily="2" charset="0"/>
              </a:rPr>
              <a:t> de recherche n’est pas publié (mais A128(4))</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Le rapport </a:t>
            </a:r>
            <a:r>
              <a:rPr lang="fr-CH" sz="1600" u="sng" dirty="0">
                <a:latin typeface="Frutiger 55 Roman" panose="00000400000000000000" pitchFamily="2" charset="0"/>
              </a:rPr>
              <a:t>partiel</a:t>
            </a:r>
            <a:r>
              <a:rPr lang="fr-CH" sz="1600" dirty="0">
                <a:latin typeface="Frutiger 55 Roman" panose="00000400000000000000" pitchFamily="2" charset="0"/>
              </a:rPr>
              <a:t> de recherche n’est pas accompagné d’un avis</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Le rapport de recherche [A92+R62+R65] est établi seulement pour les parties de la demande pour lesquelles la taxe de recherche a été acquittée. </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anose="00000400000000000000" pitchFamily="2" charset="0"/>
            </a:endParaRPr>
          </a:p>
          <a:p>
            <a:pPr>
              <a:lnSpc>
                <a:spcPct val="120000"/>
              </a:lnSpc>
              <a:buClr>
                <a:srgbClr val="FFC000"/>
              </a:buClr>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Tree>
    <p:extLst>
      <p:ext uri="{BB962C8B-B14F-4D97-AF65-F5344CB8AC3E}">
        <p14:creationId xmlns:p14="http://schemas.microsoft.com/office/powerpoint/2010/main" val="6228910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1" y="84537"/>
            <a:ext cx="4727275"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Examen au stade de la recherche </a:t>
            </a:r>
            <a:r>
              <a:rPr lang="fr-CH" sz="2000" dirty="0" smtClean="0">
                <a:solidFill>
                  <a:schemeClr val="bg1"/>
                </a:solidFill>
                <a:latin typeface="Frutiger 45 Light" pitchFamily="2" charset="0"/>
                <a:cs typeface="Frutiger LT 55 Roman"/>
              </a:rPr>
              <a:t>8/11</a:t>
            </a:r>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contenu 5"/>
          <p:cNvSpPr txBox="1">
            <a:spLocks/>
          </p:cNvSpPr>
          <p:nvPr/>
        </p:nvSpPr>
        <p:spPr bwMode="auto">
          <a:xfrm>
            <a:off x="1160463" y="1601788"/>
            <a:ext cx="7559675" cy="4751387"/>
          </a:xfrm>
          <a:prstGeom prst="rect">
            <a:avLst/>
          </a:prstGeom>
          <a:noFill/>
          <a:ln w="9525">
            <a:noFill/>
            <a:miter lim="800000"/>
            <a:headEnd/>
            <a:tailEnd/>
          </a:ln>
        </p:spPr>
        <p:txBody>
          <a:bodyPr/>
          <a:lstStyle/>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a:lnSpc>
                <a:spcPct val="120000"/>
              </a:lnSpc>
              <a:buClr>
                <a:srgbClr val="FFC000"/>
              </a:buClr>
              <a:defRPr/>
            </a:pPr>
            <a:r>
              <a:rPr lang="fr-CH" sz="1600" b="1" kern="0" dirty="0">
                <a:solidFill>
                  <a:srgbClr val="6093BB"/>
                </a:solidFill>
                <a:latin typeface="Frutiger 45 Light" pitchFamily="2" charset="0"/>
              </a:rPr>
              <a:t>R62bis(1): Plusieurs revendications indépendantes</a:t>
            </a: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a:lnSpc>
                <a:spcPct val="120000"/>
              </a:lnSpc>
              <a:buClr>
                <a:srgbClr val="FFC000"/>
              </a:buClr>
              <a:defRPr/>
            </a:pPr>
            <a:r>
              <a:rPr lang="fr-CH" sz="1600" i="1" dirty="0">
                <a:latin typeface="Frutiger 55 Roman" panose="00000400000000000000" pitchFamily="2" charset="0"/>
              </a:rPr>
              <a:t>Si l’Office européen des brevets estime que les revendications telles que déposées ne sont pas conformes à la règle 43, paragraphe 2, il invite le demandeur à indiquer, dans un délai de </a:t>
            </a:r>
            <a:r>
              <a:rPr lang="fr-CH" sz="1600" i="1" u="sng" dirty="0">
                <a:latin typeface="Frutiger 55 Roman" panose="00000400000000000000" pitchFamily="2" charset="0"/>
              </a:rPr>
              <a:t>deux mois</a:t>
            </a:r>
            <a:r>
              <a:rPr lang="fr-CH" sz="1600" i="1" dirty="0">
                <a:latin typeface="Frutiger 55 Roman" panose="00000400000000000000" pitchFamily="2" charset="0"/>
              </a:rPr>
              <a:t>, les revendications conformes à la règle 43, paragraphe 2, sur la base desquelles la recherche doit être effectuée. Si le demandeur ne fournit pas cette indication dans les délais, la recherche est effectuée sur la base de la </a:t>
            </a:r>
            <a:r>
              <a:rPr lang="fr-CH" sz="1600" i="1" u="sng" dirty="0">
                <a:latin typeface="Frutiger 55 Roman" panose="00000400000000000000" pitchFamily="2" charset="0"/>
              </a:rPr>
              <a:t>première</a:t>
            </a:r>
            <a:r>
              <a:rPr lang="fr-CH" sz="1600" i="1" dirty="0">
                <a:latin typeface="Frutiger 55 Roman" panose="00000400000000000000" pitchFamily="2" charset="0"/>
              </a:rPr>
              <a:t> revendication de chaque catégorie.</a:t>
            </a:r>
          </a:p>
          <a:p>
            <a:pPr>
              <a:lnSpc>
                <a:spcPct val="120000"/>
              </a:lnSpc>
              <a:buClr>
                <a:srgbClr val="FFC000"/>
              </a:buClr>
              <a:defRPr/>
            </a:pPr>
            <a:endParaRPr lang="fr-CH" sz="1600" i="1"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Poursuite de la procédure [A121+R135(2)] pas applicable au délai de 2m</a:t>
            </a: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Délai fixé par la CBE </a:t>
            </a:r>
            <a:r>
              <a:rPr lang="fr-CH" sz="1600" dirty="0">
                <a:latin typeface="Frutiger 55 Roman" panose="00000400000000000000" pitchFamily="2" charset="0"/>
                <a:sym typeface="Symbol" panose="05050102010706020507" pitchFamily="18" charset="2"/>
              </a:rPr>
              <a:t> Requête de prorogation selon R132(2) pas possible</a:t>
            </a: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Règle </a:t>
            </a:r>
            <a:r>
              <a:rPr lang="fr-CH" sz="1600" dirty="0">
                <a:latin typeface="Frutiger 55 Roman" panose="00000400000000000000" pitchFamily="2" charset="0"/>
              </a:rPr>
              <a:t>des 10 jours </a:t>
            </a:r>
            <a:r>
              <a:rPr lang="fr-CH" sz="1600" dirty="0">
                <a:latin typeface="Frutiger 55 Roman" panose="00000400000000000000" pitchFamily="2" charset="0"/>
              </a:rPr>
              <a:t>applicable </a:t>
            </a:r>
            <a:r>
              <a:rPr lang="fr-CH" sz="1600" dirty="0">
                <a:latin typeface="Frutiger 55 Roman" panose="00000400000000000000" pitchFamily="2" charset="0"/>
              </a:rPr>
              <a:t>[R126(2)]</a:t>
            </a:r>
          </a:p>
          <a:p>
            <a:pPr algn="r">
              <a:lnSpc>
                <a:spcPct val="120000"/>
              </a:lnSpc>
              <a:buClr>
                <a:srgbClr val="FFC000"/>
              </a:buClr>
              <a:defRPr/>
            </a:pPr>
            <a:r>
              <a:rPr lang="fr-CH" sz="1600" b="1" dirty="0" err="1">
                <a:latin typeface="Frutiger 55 Roman" panose="00000400000000000000" pitchFamily="2" charset="0"/>
              </a:rPr>
              <a:t>Dir</a:t>
            </a:r>
            <a:r>
              <a:rPr lang="fr-CH" sz="1600" b="1" dirty="0">
                <a:latin typeface="Frutiger 55 Roman" panose="00000400000000000000" pitchFamily="2" charset="0"/>
              </a:rPr>
              <a:t> B-VIII, 4</a:t>
            </a:r>
          </a:p>
          <a:p>
            <a:pPr>
              <a:lnSpc>
                <a:spcPct val="120000"/>
              </a:lnSpc>
              <a:buClr>
                <a:srgbClr val="FFC000"/>
              </a:buClr>
              <a:defRPr/>
            </a:pPr>
            <a:endParaRPr lang="fr-CH" sz="1600" i="1"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anose="00000400000000000000" pitchFamily="2" charset="0"/>
            </a:endParaRPr>
          </a:p>
          <a:p>
            <a:pPr>
              <a:lnSpc>
                <a:spcPct val="120000"/>
              </a:lnSpc>
              <a:buClr>
                <a:srgbClr val="FFC000"/>
              </a:buClr>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Tree>
    <p:extLst>
      <p:ext uri="{BB962C8B-B14F-4D97-AF65-F5344CB8AC3E}">
        <p14:creationId xmlns:p14="http://schemas.microsoft.com/office/powerpoint/2010/main" val="26418229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1" y="84537"/>
            <a:ext cx="4727275"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Examen au stade de la recherche 9</a:t>
            </a:r>
            <a:r>
              <a:rPr lang="fr-CH" sz="2000" dirty="0" smtClean="0">
                <a:solidFill>
                  <a:schemeClr val="bg1"/>
                </a:solidFill>
                <a:latin typeface="Frutiger 45 Light" pitchFamily="2" charset="0"/>
                <a:cs typeface="Frutiger LT 55 Roman"/>
              </a:rPr>
              <a:t>/11</a:t>
            </a:r>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160463" y="1601788"/>
            <a:ext cx="7559675" cy="4751387"/>
          </a:xfrm>
          <a:prstGeom prst="rect">
            <a:avLst/>
          </a:prstGeom>
          <a:noFill/>
          <a:ln w="9525">
            <a:noFill/>
            <a:miter lim="800000"/>
            <a:headEnd/>
            <a:tailEnd/>
          </a:ln>
        </p:spPr>
        <p:txBody>
          <a:bodyPr/>
          <a:lstStyle/>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a:lnSpc>
                <a:spcPct val="120000"/>
              </a:lnSpc>
              <a:buClr>
                <a:srgbClr val="FFC000"/>
              </a:buClr>
              <a:defRPr/>
            </a:pPr>
            <a:r>
              <a:rPr lang="fr-CH" sz="1600" b="1" kern="0" dirty="0">
                <a:solidFill>
                  <a:srgbClr val="6093BB"/>
                </a:solidFill>
                <a:latin typeface="Frutiger 45 Light" pitchFamily="2" charset="0"/>
              </a:rPr>
              <a:t>R63(1): Recherche incomplète</a:t>
            </a: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a:lnSpc>
                <a:spcPct val="120000"/>
              </a:lnSpc>
              <a:buClr>
                <a:srgbClr val="FFC000"/>
              </a:buClr>
              <a:defRPr/>
            </a:pPr>
            <a:r>
              <a:rPr lang="fr-CH" sz="1600" i="1" dirty="0">
                <a:latin typeface="Frutiger 55 Roman" panose="00000400000000000000" pitchFamily="2" charset="0"/>
              </a:rPr>
              <a:t>Si l’Office européen des brevets estime que la demande de brevet européen </a:t>
            </a:r>
            <a:r>
              <a:rPr lang="fr-CH" sz="1600" i="1" u="sng" dirty="0">
                <a:latin typeface="Frutiger 55 Roman" panose="00000400000000000000" pitchFamily="2" charset="0"/>
              </a:rPr>
              <a:t>n’est pas conforme aux dispositions de la convention</a:t>
            </a:r>
            <a:r>
              <a:rPr lang="fr-CH" sz="1600" i="1" dirty="0">
                <a:latin typeface="Frutiger 55 Roman" panose="00000400000000000000" pitchFamily="2" charset="0"/>
              </a:rPr>
              <a:t>, au point qu’une recherche significative sur l’état de la technique ne peut être effectuée au regard de tout ou partie de l’objet revendiqué, il invite le demandeur à déposer, dans un délai de </a:t>
            </a:r>
            <a:r>
              <a:rPr lang="fr-CH" sz="1600" i="1" u="sng" dirty="0">
                <a:latin typeface="Frutiger 55 Roman" panose="00000400000000000000" pitchFamily="2" charset="0"/>
              </a:rPr>
              <a:t>deux mois</a:t>
            </a:r>
            <a:r>
              <a:rPr lang="fr-CH" sz="1600" i="1" dirty="0">
                <a:latin typeface="Frutiger 55 Roman" panose="00000400000000000000" pitchFamily="2" charset="0"/>
              </a:rPr>
              <a:t>, une </a:t>
            </a:r>
            <a:r>
              <a:rPr lang="fr-CH" sz="1600" i="1" u="sng" dirty="0">
                <a:latin typeface="Frutiger 55 Roman" panose="00000400000000000000" pitchFamily="2" charset="0"/>
              </a:rPr>
              <a:t>déclaration</a:t>
            </a:r>
            <a:r>
              <a:rPr lang="fr-CH" sz="1600" i="1" dirty="0">
                <a:latin typeface="Frutiger 55 Roman" panose="00000400000000000000" pitchFamily="2" charset="0"/>
              </a:rPr>
              <a:t> indiquant les éléments qui doivent faire l’objet de la recherche. </a:t>
            </a:r>
          </a:p>
          <a:p>
            <a:pPr>
              <a:lnSpc>
                <a:spcPct val="120000"/>
              </a:lnSpc>
              <a:buClr>
                <a:srgbClr val="FFC000"/>
              </a:buClr>
              <a:defRPr/>
            </a:pPr>
            <a:endParaRPr lang="fr-CH" sz="1600" i="1" dirty="0">
              <a:latin typeface="Frutiger 55 Roman" panose="00000400000000000000" pitchFamily="2" charset="0"/>
            </a:endParaRPr>
          </a:p>
          <a:p>
            <a:pPr>
              <a:lnSpc>
                <a:spcPct val="120000"/>
              </a:lnSpc>
              <a:buClr>
                <a:srgbClr val="FFC000"/>
              </a:buClr>
              <a:defRPr/>
            </a:pPr>
            <a:endParaRPr lang="fr-CH" sz="1600" i="1"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Poursuite de la procédure [A121+R135(2)] pas applicable au délai de 2m</a:t>
            </a: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Délai fixé par la CBE </a:t>
            </a:r>
            <a:r>
              <a:rPr lang="fr-CH" sz="1600" dirty="0">
                <a:latin typeface="Frutiger 55 Roman" panose="00000400000000000000" pitchFamily="2" charset="0"/>
                <a:sym typeface="Symbol" panose="05050102010706020507" pitchFamily="18" charset="2"/>
              </a:rPr>
              <a:t> Requête de prorogation selon R132(2) pas possible</a:t>
            </a: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Règle </a:t>
            </a:r>
            <a:r>
              <a:rPr lang="fr-CH" sz="1600" dirty="0">
                <a:latin typeface="Frutiger 55 Roman" panose="00000400000000000000" pitchFamily="2" charset="0"/>
              </a:rPr>
              <a:t>des 10 jours </a:t>
            </a:r>
            <a:r>
              <a:rPr lang="fr-CH" sz="1600" dirty="0">
                <a:latin typeface="Frutiger 55 Roman" panose="00000400000000000000" pitchFamily="2" charset="0"/>
              </a:rPr>
              <a:t>applicable </a:t>
            </a:r>
            <a:r>
              <a:rPr lang="fr-CH" sz="1600" dirty="0">
                <a:latin typeface="Frutiger 55 Roman" panose="00000400000000000000" pitchFamily="2" charset="0"/>
              </a:rPr>
              <a:t>[R126(2)]</a:t>
            </a:r>
          </a:p>
          <a:p>
            <a:pPr>
              <a:lnSpc>
                <a:spcPct val="120000"/>
              </a:lnSpc>
              <a:buClr>
                <a:srgbClr val="FFC000"/>
              </a:buClr>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anose="00000400000000000000" pitchFamily="2" charset="0"/>
            </a:endParaRPr>
          </a:p>
          <a:p>
            <a:pPr>
              <a:lnSpc>
                <a:spcPct val="120000"/>
              </a:lnSpc>
              <a:buClr>
                <a:srgbClr val="FFC000"/>
              </a:buClr>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Tree>
    <p:extLst>
      <p:ext uri="{BB962C8B-B14F-4D97-AF65-F5344CB8AC3E}">
        <p14:creationId xmlns:p14="http://schemas.microsoft.com/office/powerpoint/2010/main" val="4097328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ous-titre 2"/>
          <p:cNvSpPr txBox="1">
            <a:spLocks/>
          </p:cNvSpPr>
          <p:nvPr/>
        </p:nvSpPr>
        <p:spPr>
          <a:xfrm>
            <a:off x="4592638" y="84537"/>
            <a:ext cx="3179762" cy="5041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2000" dirty="0" smtClean="0">
                <a:solidFill>
                  <a:schemeClr val="bg1"/>
                </a:solidFill>
                <a:latin typeface="Frutiger 45 Light" pitchFamily="2" charset="0"/>
                <a:cs typeface="Frutiger LT 55 Roman"/>
              </a:rPr>
              <a:t>Sommaire</a:t>
            </a:r>
            <a:endParaRPr lang="fr-FR"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contenu 5"/>
          <p:cNvSpPr txBox="1">
            <a:spLocks/>
          </p:cNvSpPr>
          <p:nvPr/>
        </p:nvSpPr>
        <p:spPr bwMode="auto">
          <a:xfrm>
            <a:off x="1008063" y="1449388"/>
            <a:ext cx="7559675" cy="4751387"/>
          </a:xfrm>
          <a:prstGeom prst="rect">
            <a:avLst/>
          </a:prstGeom>
          <a:noFill/>
          <a:ln w="9525">
            <a:noFill/>
            <a:miter lim="800000"/>
            <a:headEnd/>
            <a:tailEnd/>
          </a:ln>
        </p:spPr>
        <p:txBody>
          <a:bodyPr/>
          <a:lstStyle/>
          <a:p>
            <a:pPr marL="342900" indent="-342900">
              <a:lnSpc>
                <a:spcPct val="120000"/>
              </a:lnSpc>
              <a:buClr>
                <a:srgbClr val="FFC000"/>
              </a:buClr>
              <a:buFont typeface="Wingdings" pitchFamily="2" charset="2"/>
              <a:buChar char="Ø"/>
              <a:defRPr/>
            </a:pPr>
            <a:endParaRPr lang="fr-FR" sz="2400" kern="0" dirty="0">
              <a:solidFill>
                <a:srgbClr val="404B56"/>
              </a:solidFill>
              <a:latin typeface="Frutiger 55 Roman" pitchFamily="2" charset="0"/>
            </a:endParaRPr>
          </a:p>
          <a:p>
            <a:pPr marL="342900" indent="-342900">
              <a:lnSpc>
                <a:spcPct val="120000"/>
              </a:lnSpc>
              <a:buClr>
                <a:srgbClr val="FFC000"/>
              </a:buClr>
              <a:buFont typeface="Wingdings" pitchFamily="2" charset="2"/>
              <a:buChar char="Ø"/>
              <a:defRPr/>
            </a:pPr>
            <a:r>
              <a:rPr lang="fr-FR" sz="2400" kern="0" dirty="0">
                <a:solidFill>
                  <a:srgbClr val="404B56"/>
                </a:solidFill>
                <a:latin typeface="Frutiger 55 Roman" pitchFamily="2" charset="0"/>
              </a:rPr>
              <a:t>Unité d’invention dans la CBE</a:t>
            </a:r>
          </a:p>
          <a:p>
            <a:pPr marL="342900" indent="-342900">
              <a:lnSpc>
                <a:spcPct val="120000"/>
              </a:lnSpc>
              <a:buClr>
                <a:srgbClr val="FFC000"/>
              </a:buClr>
              <a:buFont typeface="Wingdings" pitchFamily="2" charset="2"/>
              <a:buChar char="Ø"/>
              <a:defRPr/>
            </a:pPr>
            <a:endParaRPr lang="fr-FR" sz="2400" kern="0" dirty="0">
              <a:solidFill>
                <a:srgbClr val="404B56"/>
              </a:solidFill>
              <a:latin typeface="Frutiger 55 Roman" pitchFamily="2" charset="0"/>
            </a:endParaRPr>
          </a:p>
          <a:p>
            <a:pPr marL="342900" indent="-342900">
              <a:lnSpc>
                <a:spcPct val="120000"/>
              </a:lnSpc>
              <a:buClr>
                <a:srgbClr val="FFC000"/>
              </a:buClr>
              <a:buFont typeface="Wingdings" pitchFamily="2" charset="2"/>
              <a:buChar char="Ø"/>
              <a:defRPr/>
            </a:pPr>
            <a:r>
              <a:rPr lang="fr-FR" sz="2400" kern="0" dirty="0">
                <a:solidFill>
                  <a:schemeClr val="bg1">
                    <a:lumMod val="85000"/>
                  </a:schemeClr>
                </a:solidFill>
                <a:latin typeface="Frutiger 55 Roman" pitchFamily="2" charset="0"/>
              </a:rPr>
              <a:t>Demandes européennes divisionnaires</a:t>
            </a:r>
          </a:p>
          <a:p>
            <a:pPr marL="342900" indent="-342900">
              <a:lnSpc>
                <a:spcPct val="120000"/>
              </a:lnSpc>
              <a:buClr>
                <a:srgbClr val="FFC000"/>
              </a:buClr>
              <a:buFont typeface="Wingdings" pitchFamily="2" charset="2"/>
              <a:buChar char="Ø"/>
              <a:defRPr/>
            </a:pPr>
            <a:endParaRPr lang="fr-FR" sz="2400" kern="0" dirty="0">
              <a:solidFill>
                <a:schemeClr val="bg1">
                  <a:lumMod val="85000"/>
                </a:schemeClr>
              </a:solidFill>
              <a:latin typeface="Frutiger 55 Roman" pitchFamily="2" charset="0"/>
            </a:endParaRPr>
          </a:p>
          <a:p>
            <a:pPr marL="342900" indent="-342900">
              <a:lnSpc>
                <a:spcPct val="120000"/>
              </a:lnSpc>
              <a:buClr>
                <a:srgbClr val="FFC000"/>
              </a:buClr>
              <a:buFont typeface="Wingdings" pitchFamily="2" charset="2"/>
              <a:buChar char="Ø"/>
              <a:defRPr/>
            </a:pPr>
            <a:r>
              <a:rPr lang="fr-FR" sz="2400" kern="0" dirty="0">
                <a:solidFill>
                  <a:schemeClr val="bg1">
                    <a:lumMod val="85000"/>
                  </a:schemeClr>
                </a:solidFill>
                <a:latin typeface="Frutiger 55 Roman" pitchFamily="2" charset="0"/>
              </a:rPr>
              <a:t>Unité d’invention dans le PCT</a:t>
            </a:r>
            <a:endParaRPr lang="fr-FR" sz="1600" kern="0" dirty="0">
              <a:solidFill>
                <a:schemeClr val="bg1">
                  <a:lumMod val="85000"/>
                </a:schemeClr>
              </a:solidFill>
              <a:latin typeface="Frutiger 55 Roman" pitchFamily="2" charset="0"/>
            </a:endParaRPr>
          </a:p>
          <a:p>
            <a:pPr>
              <a:lnSpc>
                <a:spcPct val="120000"/>
              </a:lnSpc>
              <a:buClr>
                <a:srgbClr val="FFC000"/>
              </a:buClr>
              <a:defRPr/>
            </a:pPr>
            <a:r>
              <a:rPr lang="fr-FR" sz="1600" kern="0" dirty="0">
                <a:solidFill>
                  <a:srgbClr val="404B56"/>
                </a:solidFill>
                <a:latin typeface="Frutiger 55 Roman" pitchFamily="2" charset="0"/>
              </a:rPr>
              <a:t>	</a:t>
            </a:r>
          </a:p>
          <a:p>
            <a:pPr marL="342900" indent="-342900">
              <a:lnSpc>
                <a:spcPct val="120000"/>
              </a:lnSpc>
              <a:buClr>
                <a:srgbClr val="FFC000"/>
              </a:buClr>
              <a:buFont typeface="Wingdings" pitchFamily="2" charset="2"/>
              <a:buChar char="Ø"/>
              <a:defRPr/>
            </a:pPr>
            <a:endParaRPr lang="fr-CH" sz="1600" kern="0" dirty="0">
              <a:solidFill>
                <a:srgbClr val="FF0000"/>
              </a:solidFill>
              <a:latin typeface="Frutiger 45 Light" pitchFamily="2" charset="0"/>
            </a:endParaRPr>
          </a:p>
          <a:p>
            <a:pPr marL="342900" indent="-342900">
              <a:lnSpc>
                <a:spcPct val="120000"/>
              </a:lnSpc>
              <a:buClr>
                <a:srgbClr val="FFC000"/>
              </a:buClr>
              <a:buFont typeface="Wingdings" pitchFamily="2" charset="2"/>
              <a:buChar char="Ø"/>
              <a:defRPr/>
            </a:pPr>
            <a:endParaRPr lang="fr-CH" sz="1600" kern="0" dirty="0">
              <a:solidFill>
                <a:srgbClr val="6093BB"/>
              </a:solidFill>
              <a:latin typeface="Frutiger 45 Light" pitchFamily="2" charset="0"/>
            </a:endParaRPr>
          </a:p>
          <a:p>
            <a:pPr marL="342900" indent="-342900">
              <a:lnSpc>
                <a:spcPct val="120000"/>
              </a:lnSpc>
              <a:buClr>
                <a:srgbClr val="FFC000"/>
              </a:buClr>
              <a:buFont typeface="Wingdings" pitchFamily="2" charset="2"/>
              <a:buChar char="Ø"/>
              <a:defRPr/>
            </a:pPr>
            <a:endParaRPr lang="fr-CH" sz="1600" kern="0" dirty="0">
              <a:solidFill>
                <a:srgbClr val="6093BB"/>
              </a:solidFill>
              <a:latin typeface="Frutiger 45 Light" pitchFamily="2" charset="0"/>
            </a:endParaRPr>
          </a:p>
          <a:p>
            <a:pPr>
              <a:lnSpc>
                <a:spcPct val="120000"/>
              </a:lnSpc>
              <a:buClr>
                <a:srgbClr val="FFC000"/>
              </a:buClr>
              <a:defRPr/>
            </a:pPr>
            <a:r>
              <a:rPr lang="fr-FR" sz="1600" kern="0" dirty="0">
                <a:solidFill>
                  <a:srgbClr val="404B56"/>
                </a:solidFill>
                <a:latin typeface="Frutiger 55 Roman" pitchFamily="2" charset="0"/>
                <a:cs typeface="+mn-cs"/>
              </a:rPr>
              <a:t>	</a:t>
            </a: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FR"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FR"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Tree>
    <p:extLst>
      <p:ext uri="{BB962C8B-B14F-4D97-AF65-F5344CB8AC3E}">
        <p14:creationId xmlns:p14="http://schemas.microsoft.com/office/powerpoint/2010/main" val="19773896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1" y="84537"/>
            <a:ext cx="4830792"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Examen au stade de la recherche </a:t>
            </a:r>
            <a:r>
              <a:rPr lang="fr-CH" sz="2000" dirty="0" smtClean="0">
                <a:solidFill>
                  <a:schemeClr val="bg1"/>
                </a:solidFill>
                <a:latin typeface="Frutiger 45 Light" pitchFamily="2" charset="0"/>
                <a:cs typeface="Frutiger LT 55 Roman"/>
              </a:rPr>
              <a:t>10/11</a:t>
            </a:r>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contenu 5"/>
          <p:cNvSpPr txBox="1">
            <a:spLocks/>
          </p:cNvSpPr>
          <p:nvPr/>
        </p:nvSpPr>
        <p:spPr bwMode="auto">
          <a:xfrm>
            <a:off x="1160463" y="1601788"/>
            <a:ext cx="7559675" cy="4751387"/>
          </a:xfrm>
          <a:prstGeom prst="rect">
            <a:avLst/>
          </a:prstGeom>
          <a:noFill/>
          <a:ln w="9525">
            <a:noFill/>
            <a:miter lim="800000"/>
            <a:headEnd/>
            <a:tailEnd/>
          </a:ln>
        </p:spPr>
        <p:txBody>
          <a:bodyPr/>
          <a:lstStyle/>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a:lnSpc>
                <a:spcPct val="120000"/>
              </a:lnSpc>
              <a:buClr>
                <a:srgbClr val="FFC000"/>
              </a:buClr>
              <a:defRPr/>
            </a:pPr>
            <a:r>
              <a:rPr lang="fr-CH" sz="1600" b="1" kern="0" dirty="0">
                <a:solidFill>
                  <a:srgbClr val="6093BB"/>
                </a:solidFill>
                <a:latin typeface="Frutiger 45 Light" pitchFamily="2" charset="0"/>
              </a:rPr>
              <a:t>R63(2): Recherche incomplète</a:t>
            </a: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a:lnSpc>
                <a:spcPct val="120000"/>
              </a:lnSpc>
              <a:buClr>
                <a:srgbClr val="FFC000"/>
              </a:buClr>
              <a:defRPr/>
            </a:pPr>
            <a:r>
              <a:rPr lang="fr-CH" sz="1600" i="1" dirty="0">
                <a:latin typeface="Frutiger 55 Roman" panose="00000400000000000000" pitchFamily="2" charset="0"/>
              </a:rPr>
              <a:t>Si la déclaration visée au paragraphe 1 n’est pas produite dans les délais </a:t>
            </a:r>
            <a:r>
              <a:rPr lang="fr-CH" sz="1600" i="1" u="sng" dirty="0">
                <a:latin typeface="Frutiger 55 Roman" panose="00000400000000000000" pitchFamily="2" charset="0"/>
              </a:rPr>
              <a:t>ou</a:t>
            </a:r>
            <a:r>
              <a:rPr lang="fr-CH" sz="1600" i="1" dirty="0">
                <a:latin typeface="Frutiger 55 Roman" panose="00000400000000000000" pitchFamily="2" charset="0"/>
              </a:rPr>
              <a:t> si elle ne permet pas de remédier à l’irrégularité visée au paragraphe 1, l’Office européen des brevets établit </a:t>
            </a:r>
            <a:r>
              <a:rPr lang="fr-CH" sz="1600" i="1" u="sng" dirty="0">
                <a:latin typeface="Frutiger 55 Roman" panose="00000400000000000000" pitchFamily="2" charset="0"/>
              </a:rPr>
              <a:t>soit une déclaration motivée </a:t>
            </a:r>
            <a:r>
              <a:rPr lang="fr-CH" sz="1600" i="1" dirty="0">
                <a:latin typeface="Frutiger 55 Roman" panose="00000400000000000000" pitchFamily="2" charset="0"/>
              </a:rPr>
              <a:t>selon laquelle la demande de brevet européen n’est pas conforme aux dispositions de la convention, au point qu’une recherche significative sur l’état de la technique ne peut être effectuée au regard de tout ou partie de l’objet revendiqué, </a:t>
            </a:r>
            <a:r>
              <a:rPr lang="fr-CH" sz="1600" i="1" u="sng" dirty="0">
                <a:latin typeface="Frutiger 55 Roman" panose="00000400000000000000" pitchFamily="2" charset="0"/>
              </a:rPr>
              <a:t>soit, dans la mesure du possible, un rapport partiel de recherche</a:t>
            </a:r>
            <a:r>
              <a:rPr lang="fr-CH" sz="1600" i="1" dirty="0">
                <a:latin typeface="Frutiger 55 Roman" panose="00000400000000000000" pitchFamily="2" charset="0"/>
              </a:rPr>
              <a:t>. La déclaration motivée ou le rapport partiel de recherche est considéré, aux fins de la procédure ultérieure, comme le rapport de recherche européenne.</a:t>
            </a:r>
          </a:p>
          <a:p>
            <a:pPr>
              <a:lnSpc>
                <a:spcPct val="120000"/>
              </a:lnSpc>
              <a:buClr>
                <a:srgbClr val="FFC000"/>
              </a:buClr>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anose="00000400000000000000" pitchFamily="2" charset="0"/>
            </a:endParaRPr>
          </a:p>
          <a:p>
            <a:pPr>
              <a:lnSpc>
                <a:spcPct val="120000"/>
              </a:lnSpc>
              <a:buClr>
                <a:srgbClr val="FFC000"/>
              </a:buClr>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Tree>
    <p:extLst>
      <p:ext uri="{BB962C8B-B14F-4D97-AF65-F5344CB8AC3E}">
        <p14:creationId xmlns:p14="http://schemas.microsoft.com/office/powerpoint/2010/main" val="30009185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1" y="84537"/>
            <a:ext cx="4830792"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Examen au stade de la recherche </a:t>
            </a:r>
            <a:r>
              <a:rPr lang="fr-CH" sz="2000" dirty="0" smtClean="0">
                <a:solidFill>
                  <a:schemeClr val="bg1"/>
                </a:solidFill>
                <a:latin typeface="Frutiger 45 Light" pitchFamily="2" charset="0"/>
                <a:cs typeface="Frutiger LT 55 Roman"/>
              </a:rPr>
              <a:t>11/11</a:t>
            </a:r>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160463" y="1601788"/>
            <a:ext cx="7559675" cy="4751387"/>
          </a:xfrm>
          <a:prstGeom prst="rect">
            <a:avLst/>
          </a:prstGeom>
          <a:noFill/>
          <a:ln w="9525">
            <a:noFill/>
            <a:miter lim="800000"/>
            <a:headEnd/>
            <a:tailEnd/>
          </a:ln>
        </p:spPr>
        <p:txBody>
          <a:bodyPr/>
          <a:lstStyle/>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a:lnSpc>
                <a:spcPct val="120000"/>
              </a:lnSpc>
              <a:buClr>
                <a:srgbClr val="FFC000"/>
              </a:buClr>
              <a:defRPr/>
            </a:pPr>
            <a:r>
              <a:rPr lang="fr-CH" sz="1600" dirty="0">
                <a:latin typeface="Frutiger 55 Roman" panose="00000400000000000000" pitchFamily="2" charset="0"/>
              </a:rPr>
              <a:t>Les objections selon la R64(1) et/ou R62bis(1) et/ou R63(1) peuvent être combinées dans une seule invitation.</a:t>
            </a: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r>
              <a:rPr lang="fr-CH" sz="1600" dirty="0">
                <a:latin typeface="Frutiger 55 Roman" panose="00000400000000000000" pitchFamily="2" charset="0"/>
              </a:rPr>
              <a:t>Elles restent distinctes sur le plan juridique.</a:t>
            </a: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endParaRPr lang="fr-CH" sz="1600" dirty="0">
              <a:latin typeface="Frutiger 55 Roman" panose="00000400000000000000" pitchFamily="2" charset="0"/>
            </a:endParaRPr>
          </a:p>
          <a:p>
            <a:pPr algn="r">
              <a:lnSpc>
                <a:spcPct val="120000"/>
              </a:lnSpc>
              <a:buClr>
                <a:srgbClr val="FFC000"/>
              </a:buClr>
              <a:defRPr/>
            </a:pPr>
            <a:r>
              <a:rPr lang="fr-CH" sz="1600" b="1" dirty="0" err="1">
                <a:latin typeface="Frutiger 55 Roman" panose="00000400000000000000" pitchFamily="2" charset="0"/>
              </a:rPr>
              <a:t>Dir</a:t>
            </a:r>
            <a:r>
              <a:rPr lang="fr-CH" sz="1600" b="1" dirty="0">
                <a:latin typeface="Frutiger 55 Roman" panose="00000400000000000000" pitchFamily="2" charset="0"/>
              </a:rPr>
              <a:t> B-VIII, 4.5 et 5</a:t>
            </a:r>
          </a:p>
          <a:p>
            <a:pPr>
              <a:lnSpc>
                <a:spcPct val="120000"/>
              </a:lnSpc>
              <a:buClr>
                <a:srgbClr val="FFC000"/>
              </a:buClr>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anose="00000400000000000000" pitchFamily="2" charset="0"/>
            </a:endParaRPr>
          </a:p>
          <a:p>
            <a:pPr>
              <a:lnSpc>
                <a:spcPct val="120000"/>
              </a:lnSpc>
              <a:buClr>
                <a:srgbClr val="FFC000"/>
              </a:buClr>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Tree>
    <p:extLst>
      <p:ext uri="{BB962C8B-B14F-4D97-AF65-F5344CB8AC3E}">
        <p14:creationId xmlns:p14="http://schemas.microsoft.com/office/powerpoint/2010/main" val="4869171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1" y="84537"/>
            <a:ext cx="4830792"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Examen de l’unité d’invention</a:t>
            </a: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au 8"/>
          <p:cNvGraphicFramePr>
            <a:graphicFrameLocks noGrp="1"/>
          </p:cNvGraphicFramePr>
          <p:nvPr/>
        </p:nvGraphicFramePr>
        <p:xfrm>
          <a:off x="2333625" y="2349500"/>
          <a:ext cx="4830763" cy="1646238"/>
        </p:xfrm>
        <a:graphic>
          <a:graphicData uri="http://schemas.openxmlformats.org/drawingml/2006/table">
            <a:tbl>
              <a:tblPr firstRow="1" bandRow="1">
                <a:tableStyleId>{5C22544A-7EE6-4342-B048-85BDC9FD1C3A}</a:tableStyleId>
              </a:tblPr>
              <a:tblGrid>
                <a:gridCol w="3379657"/>
                <a:gridCol w="1451106"/>
              </a:tblGrid>
              <a:tr h="823119">
                <a:tc>
                  <a:txBody>
                    <a:bodyPr/>
                    <a:lstStyle/>
                    <a:p>
                      <a:r>
                        <a:rPr lang="fr-CH" sz="2400" b="0" dirty="0" smtClean="0">
                          <a:solidFill>
                            <a:schemeClr val="tx1"/>
                          </a:solidFill>
                          <a:latin typeface="Frutiger 55 Roman" panose="00000400000000000000" pitchFamily="2" charset="0"/>
                        </a:rPr>
                        <a:t>Division de recherche </a:t>
                      </a:r>
                      <a:br>
                        <a:rPr lang="fr-CH" sz="2400" b="0" dirty="0" smtClean="0">
                          <a:solidFill>
                            <a:schemeClr val="tx1"/>
                          </a:solidFill>
                          <a:latin typeface="Frutiger 55 Roman" panose="00000400000000000000" pitchFamily="2" charset="0"/>
                        </a:rPr>
                      </a:br>
                      <a:r>
                        <a:rPr lang="fr-CH" sz="2400" b="0" dirty="0" smtClean="0">
                          <a:solidFill>
                            <a:schemeClr val="tx1"/>
                          </a:solidFill>
                          <a:latin typeface="Frutiger 55 Roman" panose="00000400000000000000" pitchFamily="2" charset="0"/>
                        </a:rPr>
                        <a:t>[A15b), A17]</a:t>
                      </a:r>
                      <a:endParaRPr lang="fr-CH" sz="2400" b="0" dirty="0">
                        <a:solidFill>
                          <a:schemeClr val="tx1"/>
                        </a:solidFill>
                        <a:latin typeface="Frutiger 55 Roman" panose="00000400000000000000" pitchFamily="2" charset="0"/>
                      </a:endParaRPr>
                    </a:p>
                  </a:txBody>
                  <a:tcPr marL="91422" marR="91422" marT="45698" marB="45698">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2400" b="0" dirty="0" smtClean="0">
                          <a:solidFill>
                            <a:schemeClr val="tx1"/>
                          </a:solidFill>
                          <a:latin typeface="Frutiger 55 Roman" panose="00000400000000000000" pitchFamily="2" charset="0"/>
                        </a:rPr>
                        <a:t>Opinion</a:t>
                      </a:r>
                    </a:p>
                    <a:p>
                      <a:endParaRPr lang="fr-CH" sz="2400" dirty="0">
                        <a:solidFill>
                          <a:schemeClr val="tx1"/>
                        </a:solidFill>
                        <a:latin typeface="Frutiger 55 Roman" panose="00000400000000000000" pitchFamily="2" charset="0"/>
                      </a:endParaRPr>
                    </a:p>
                  </a:txBody>
                  <a:tcPr marL="91422" marR="91422" marT="45698" marB="45698">
                    <a:solidFill>
                      <a:srgbClr val="FFC000"/>
                    </a:solidFill>
                  </a:tcPr>
                </a:tc>
              </a:tr>
              <a:tr h="823119">
                <a:tc>
                  <a:txBody>
                    <a:bodyPr/>
                    <a:lstStyle/>
                    <a:p>
                      <a:r>
                        <a:rPr lang="fr-CH" sz="2400" b="0" dirty="0" smtClean="0">
                          <a:solidFill>
                            <a:schemeClr val="tx1"/>
                          </a:solidFill>
                          <a:latin typeface="Frutiger 55 Roman" panose="00000400000000000000" pitchFamily="2" charset="0"/>
                        </a:rPr>
                        <a:t>Division d’examen </a:t>
                      </a:r>
                    </a:p>
                    <a:p>
                      <a:r>
                        <a:rPr lang="fr-CH" sz="2400" b="0" dirty="0" smtClean="0">
                          <a:solidFill>
                            <a:schemeClr val="tx1"/>
                          </a:solidFill>
                          <a:latin typeface="Frutiger 55 Roman" panose="00000400000000000000" pitchFamily="2" charset="0"/>
                        </a:rPr>
                        <a:t>[A15c), A18]</a:t>
                      </a:r>
                      <a:endParaRPr lang="fr-CH" sz="2400" b="0" dirty="0">
                        <a:solidFill>
                          <a:schemeClr val="tx1"/>
                        </a:solidFill>
                        <a:latin typeface="Frutiger 55 Roman" panose="00000400000000000000" pitchFamily="2" charset="0"/>
                      </a:endParaRPr>
                    </a:p>
                  </a:txBody>
                  <a:tcPr marL="91422" marR="91422" marT="45698" marB="45698">
                    <a:solidFill>
                      <a:srgbClr val="0070C0">
                        <a:alpha val="10000"/>
                      </a:srgbClr>
                    </a:solidFill>
                  </a:tcPr>
                </a:tc>
                <a:tc>
                  <a:txBody>
                    <a:bodyPr/>
                    <a:lstStyle/>
                    <a:p>
                      <a:r>
                        <a:rPr lang="fr-CH" sz="2400" dirty="0" smtClean="0">
                          <a:solidFill>
                            <a:schemeClr val="tx1"/>
                          </a:solidFill>
                          <a:latin typeface="Frutiger 55 Roman" panose="00000400000000000000" pitchFamily="2" charset="0"/>
                        </a:rPr>
                        <a:t>Décision</a:t>
                      </a:r>
                      <a:endParaRPr lang="fr-CH" sz="2400" dirty="0">
                        <a:solidFill>
                          <a:schemeClr val="tx1"/>
                        </a:solidFill>
                        <a:latin typeface="Frutiger 55 Roman" panose="00000400000000000000" pitchFamily="2" charset="0"/>
                      </a:endParaRPr>
                    </a:p>
                  </a:txBody>
                  <a:tcPr marL="91422" marR="91422" marT="45698" marB="45698">
                    <a:solidFill>
                      <a:srgbClr val="0070C0">
                        <a:alpha val="10000"/>
                      </a:srgbClr>
                    </a:solidFill>
                  </a:tcPr>
                </a:tc>
              </a:tr>
            </a:tbl>
          </a:graphicData>
        </a:graphic>
      </p:graphicFrame>
      <p:sp>
        <p:nvSpPr>
          <p:cNvPr id="10" name="Flèche vers le bas 9"/>
          <p:cNvSpPr/>
          <p:nvPr/>
        </p:nvSpPr>
        <p:spPr>
          <a:xfrm rot="16200000">
            <a:off x="1446213" y="3124200"/>
            <a:ext cx="541337" cy="792163"/>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CH"/>
          </a:p>
        </p:txBody>
      </p:sp>
    </p:spTree>
    <p:extLst>
      <p:ext uri="{BB962C8B-B14F-4D97-AF65-F5344CB8AC3E}">
        <p14:creationId xmlns:p14="http://schemas.microsoft.com/office/powerpoint/2010/main" val="15212494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1" y="84537"/>
            <a:ext cx="4830792"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Examen au stade de l’examen 1/3</a:t>
            </a: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160463" y="1601788"/>
            <a:ext cx="7559675" cy="4751387"/>
          </a:xfrm>
          <a:prstGeom prst="rect">
            <a:avLst/>
          </a:prstGeom>
          <a:noFill/>
          <a:ln w="9525">
            <a:noFill/>
            <a:miter lim="800000"/>
            <a:headEnd/>
            <a:tailEnd/>
          </a:ln>
        </p:spPr>
        <p:txBody>
          <a:bodyPr/>
          <a:lstStyle/>
          <a:p>
            <a:pPr>
              <a:lnSpc>
                <a:spcPct val="120000"/>
              </a:lnSpc>
              <a:buClr>
                <a:srgbClr val="FFC000"/>
              </a:buClr>
              <a:defRPr/>
            </a:pPr>
            <a:r>
              <a:rPr lang="fr-CH" sz="1600" dirty="0">
                <a:latin typeface="Frutiger 55 Roman" panose="00000400000000000000" pitchFamily="2" charset="0"/>
              </a:rPr>
              <a:t>La </a:t>
            </a:r>
            <a:r>
              <a:rPr lang="fr-CH" sz="1600" dirty="0" err="1">
                <a:latin typeface="Frutiger 55 Roman" panose="00000400000000000000" pitchFamily="2" charset="0"/>
              </a:rPr>
              <a:t>DivEx</a:t>
            </a:r>
            <a:r>
              <a:rPr lang="fr-CH" sz="1600" dirty="0">
                <a:latin typeface="Frutiger 55 Roman" panose="00000400000000000000" pitchFamily="2" charset="0"/>
              </a:rPr>
              <a:t> est responsable de la question de l’unité d’invention, même si une objection d’une unité d’invention n’a pas été soulevée par la </a:t>
            </a:r>
            <a:r>
              <a:rPr lang="fr-CH" sz="1600" dirty="0" err="1">
                <a:latin typeface="Frutiger 55 Roman" panose="00000400000000000000" pitchFamily="2" charset="0"/>
              </a:rPr>
              <a:t>DivRech</a:t>
            </a:r>
            <a:r>
              <a:rPr lang="fr-CH" sz="1600" dirty="0">
                <a:latin typeface="Frutiger 55 Roman" panose="00000400000000000000" pitchFamily="2" charset="0"/>
              </a:rPr>
              <a:t> (</a:t>
            </a:r>
            <a:r>
              <a:rPr lang="fr-CH" sz="1600" b="1" dirty="0" err="1">
                <a:latin typeface="Frutiger 55 Roman" panose="00000400000000000000" pitchFamily="2" charset="0"/>
              </a:rPr>
              <a:t>Dir</a:t>
            </a:r>
            <a:r>
              <a:rPr lang="fr-CH" sz="1600" b="1" dirty="0">
                <a:latin typeface="Frutiger 55 Roman" panose="00000400000000000000" pitchFamily="2" charset="0"/>
              </a:rPr>
              <a:t> B-VII, 1.4)</a:t>
            </a:r>
            <a:r>
              <a:rPr lang="fr-CH" sz="1600" dirty="0">
                <a:latin typeface="Frutiger 55 Roman" panose="00000400000000000000" pitchFamily="2" charset="0"/>
              </a:rPr>
              <a:t>.</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a:lnSpc>
                <a:spcPct val="120000"/>
              </a:lnSpc>
              <a:buClr>
                <a:srgbClr val="FFC000"/>
              </a:buClr>
              <a:defRPr/>
            </a:pPr>
            <a:endParaRPr lang="fr-CH" sz="1600" b="1" kern="0" dirty="0">
              <a:solidFill>
                <a:srgbClr val="6093BB"/>
              </a:solidFill>
              <a:latin typeface="Frutiger 45 Light" pitchFamily="2" charset="0"/>
            </a:endParaRPr>
          </a:p>
          <a:p>
            <a:pPr>
              <a:lnSpc>
                <a:spcPct val="120000"/>
              </a:lnSpc>
              <a:buClr>
                <a:srgbClr val="FFC000"/>
              </a:buClr>
              <a:defRPr/>
            </a:pPr>
            <a:r>
              <a:rPr lang="fr-CH" sz="1600" b="1" kern="0" dirty="0">
                <a:solidFill>
                  <a:srgbClr val="6093BB"/>
                </a:solidFill>
                <a:latin typeface="Frutiger 45 Light" pitchFamily="2" charset="0"/>
              </a:rPr>
              <a:t>R64(2): Remboursement taxe de recherche additionnelle</a:t>
            </a:r>
            <a:endParaRPr lang="fr-CH" sz="1600" dirty="0">
              <a:latin typeface="Frutiger 55 Roman" panose="00000400000000000000" pitchFamily="2" charset="0"/>
            </a:endParaRPr>
          </a:p>
          <a:p>
            <a:pPr>
              <a:lnSpc>
                <a:spcPct val="120000"/>
              </a:lnSpc>
              <a:buClr>
                <a:srgbClr val="FFC000"/>
              </a:buClr>
              <a:defRPr/>
            </a:pPr>
            <a:r>
              <a:rPr lang="fr-CH" sz="1600" i="1" dirty="0">
                <a:latin typeface="Frutiger 55 Roman" panose="00000400000000000000" pitchFamily="2" charset="0"/>
              </a:rPr>
              <a:t>Toute taxe acquittée en vertu du paragraphe 1 est remboursée si, au cours de l’examen de la demande de brevet européen, le </a:t>
            </a:r>
            <a:r>
              <a:rPr lang="fr-CH" sz="1600" i="1" u="sng" dirty="0">
                <a:latin typeface="Frutiger 55 Roman" panose="00000400000000000000" pitchFamily="2" charset="0"/>
              </a:rPr>
              <a:t>demandeur le requiert</a:t>
            </a:r>
            <a:r>
              <a:rPr lang="fr-CH" sz="1600" i="1" dirty="0">
                <a:latin typeface="Frutiger 55 Roman" panose="00000400000000000000" pitchFamily="2" charset="0"/>
              </a:rPr>
              <a:t> et si la </a:t>
            </a:r>
            <a:r>
              <a:rPr lang="fr-CH" sz="1600" i="1" u="sng" dirty="0">
                <a:latin typeface="Frutiger 55 Roman" panose="00000400000000000000" pitchFamily="2" charset="0"/>
              </a:rPr>
              <a:t>division d’examen</a:t>
            </a:r>
            <a:r>
              <a:rPr lang="fr-CH" sz="1600" i="1" dirty="0">
                <a:latin typeface="Frutiger 55 Roman" panose="00000400000000000000" pitchFamily="2" charset="0"/>
              </a:rPr>
              <a:t> constate que la notification émise conformément au paragraphe 1 n’était pas justifiée.</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Il faut requérir le remboursement</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La décision du remboursement peut être indépendante et susceptible de recours (</a:t>
            </a:r>
            <a:r>
              <a:rPr lang="fr-CH" sz="1600" b="1" dirty="0">
                <a:latin typeface="Frutiger 55 Roman" panose="00000400000000000000" pitchFamily="2" charset="0"/>
              </a:rPr>
              <a:t>G1/11</a:t>
            </a:r>
            <a:r>
              <a:rPr lang="fr-CH" sz="1600" dirty="0">
                <a:latin typeface="Frutiger 55 Roman" panose="00000400000000000000" pitchFamily="2" charset="0"/>
              </a:rPr>
              <a:t>, compétence en cas de recours contre cette </a:t>
            </a:r>
            <a:r>
              <a:rPr lang="fr-CH" sz="1600" dirty="0">
                <a:latin typeface="Frutiger 55 Roman" panose="00000400000000000000" pitchFamily="2" charset="0"/>
              </a:rPr>
              <a:t>décision – CdR technique)</a:t>
            </a:r>
            <a:endParaRPr lang="fr-CH" sz="1600" dirty="0">
              <a:latin typeface="Frutiger 55 Roman" panose="00000400000000000000" pitchFamily="2" charset="0"/>
            </a:endParaRP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anose="00000400000000000000" pitchFamily="2" charset="0"/>
            </a:endParaRPr>
          </a:p>
          <a:p>
            <a:pPr>
              <a:lnSpc>
                <a:spcPct val="120000"/>
              </a:lnSpc>
              <a:buClr>
                <a:srgbClr val="FFC000"/>
              </a:buClr>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Tree>
    <p:extLst>
      <p:ext uri="{BB962C8B-B14F-4D97-AF65-F5344CB8AC3E}">
        <p14:creationId xmlns:p14="http://schemas.microsoft.com/office/powerpoint/2010/main" val="10189341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1" y="84537"/>
            <a:ext cx="4830792"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Examen au stade de l’examen </a:t>
            </a:r>
            <a:r>
              <a:rPr lang="fr-CH" sz="2000" dirty="0" smtClean="0">
                <a:solidFill>
                  <a:schemeClr val="bg1"/>
                </a:solidFill>
                <a:latin typeface="Frutiger 45 Light" pitchFamily="2" charset="0"/>
                <a:cs typeface="Frutiger LT 55 Roman"/>
              </a:rPr>
              <a:t>2/3</a:t>
            </a:r>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contenu 5"/>
          <p:cNvSpPr txBox="1">
            <a:spLocks/>
          </p:cNvSpPr>
          <p:nvPr/>
        </p:nvSpPr>
        <p:spPr bwMode="auto">
          <a:xfrm>
            <a:off x="1160463" y="1601788"/>
            <a:ext cx="7559675" cy="4751387"/>
          </a:xfrm>
          <a:prstGeom prst="rect">
            <a:avLst/>
          </a:prstGeom>
          <a:noFill/>
          <a:ln w="9525">
            <a:noFill/>
            <a:miter lim="800000"/>
            <a:headEnd/>
            <a:tailEnd/>
          </a:ln>
        </p:spPr>
        <p:txBody>
          <a:bodyPr/>
          <a:lstStyle/>
          <a:p>
            <a:pPr>
              <a:lnSpc>
                <a:spcPct val="120000"/>
              </a:lnSpc>
              <a:buClr>
                <a:srgbClr val="FFC000"/>
              </a:buClr>
              <a:defRPr/>
            </a:pPr>
            <a:r>
              <a:rPr lang="fr-CH" sz="1600" b="1" kern="0" dirty="0">
                <a:solidFill>
                  <a:srgbClr val="6093BB"/>
                </a:solidFill>
                <a:latin typeface="Frutiger 45 Light" pitchFamily="2" charset="0"/>
              </a:rPr>
              <a:t>R62bis(2): Plusieurs revendications indépendantes</a:t>
            </a:r>
            <a:endParaRPr lang="fr-CH" sz="1600" dirty="0">
              <a:latin typeface="Frutiger 55 Roman" panose="00000400000000000000" pitchFamily="2" charset="0"/>
            </a:endParaRPr>
          </a:p>
          <a:p>
            <a:pPr>
              <a:lnSpc>
                <a:spcPct val="120000"/>
              </a:lnSpc>
              <a:buClr>
                <a:srgbClr val="FFC000"/>
              </a:buClr>
              <a:defRPr/>
            </a:pPr>
            <a:r>
              <a:rPr lang="fr-CH" sz="1600" i="1" dirty="0">
                <a:latin typeface="Frutiger 55 Roman" panose="00000400000000000000" pitchFamily="2" charset="0"/>
              </a:rPr>
              <a:t>La </a:t>
            </a:r>
            <a:r>
              <a:rPr lang="fr-CH" sz="1600" i="1" u="sng" dirty="0">
                <a:latin typeface="Frutiger 55 Roman" panose="00000400000000000000" pitchFamily="2" charset="0"/>
              </a:rPr>
              <a:t>division d’examen </a:t>
            </a:r>
            <a:r>
              <a:rPr lang="fr-CH" sz="1600" i="1" dirty="0">
                <a:latin typeface="Frutiger 55 Roman" panose="00000400000000000000" pitchFamily="2" charset="0"/>
              </a:rPr>
              <a:t>invite le demandeur à </a:t>
            </a:r>
            <a:r>
              <a:rPr lang="fr-CH" sz="1600" i="1" u="sng" dirty="0">
                <a:latin typeface="Frutiger 55 Roman" panose="00000400000000000000" pitchFamily="2" charset="0"/>
              </a:rPr>
              <a:t>limiter</a:t>
            </a:r>
            <a:r>
              <a:rPr lang="fr-CH" sz="1600" i="1" dirty="0">
                <a:latin typeface="Frutiger 55 Roman" panose="00000400000000000000" pitchFamily="2" charset="0"/>
              </a:rPr>
              <a:t> les revendications aux éléments qui ont fait l’objet de la recherche, à moins qu’elle ne constate que l’objection visée au paragraphe 1 n’était pas justifiée.</a:t>
            </a: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endParaRPr lang="fr-CH" sz="1600" b="1" kern="0" dirty="0">
              <a:solidFill>
                <a:srgbClr val="6093BB"/>
              </a:solidFill>
              <a:latin typeface="Frutiger 45 Light" pitchFamily="2" charset="0"/>
            </a:endParaRPr>
          </a:p>
          <a:p>
            <a:pPr>
              <a:lnSpc>
                <a:spcPct val="120000"/>
              </a:lnSpc>
              <a:buClr>
                <a:srgbClr val="FFC000"/>
              </a:buClr>
              <a:defRPr/>
            </a:pPr>
            <a:r>
              <a:rPr lang="fr-CH" sz="1600" b="1" kern="0" dirty="0">
                <a:solidFill>
                  <a:srgbClr val="6093BB"/>
                </a:solidFill>
                <a:latin typeface="Frutiger 45 Light" pitchFamily="2" charset="0"/>
              </a:rPr>
              <a:t>R63(3): Recherche incomplète</a:t>
            </a:r>
            <a:endParaRPr lang="fr-CH" sz="1600" dirty="0">
              <a:latin typeface="Frutiger 55 Roman" panose="00000400000000000000" pitchFamily="2" charset="0"/>
            </a:endParaRPr>
          </a:p>
          <a:p>
            <a:pPr>
              <a:lnSpc>
                <a:spcPct val="120000"/>
              </a:lnSpc>
              <a:buClr>
                <a:srgbClr val="FFC000"/>
              </a:buClr>
              <a:defRPr/>
            </a:pPr>
            <a:r>
              <a:rPr lang="fr-CH" sz="1600" i="1" dirty="0">
                <a:latin typeface="Frutiger 55 Roman" panose="00000400000000000000" pitchFamily="2" charset="0"/>
              </a:rPr>
              <a:t>Lorsqu’un rapport partiel de recherche a été établi, la </a:t>
            </a:r>
            <a:r>
              <a:rPr lang="fr-CH" sz="1600" i="1" u="sng" dirty="0">
                <a:latin typeface="Frutiger 55 Roman" panose="00000400000000000000" pitchFamily="2" charset="0"/>
              </a:rPr>
              <a:t>division d’examen </a:t>
            </a:r>
            <a:r>
              <a:rPr lang="fr-CH" sz="1600" i="1" dirty="0">
                <a:latin typeface="Frutiger 55 Roman" panose="00000400000000000000" pitchFamily="2" charset="0"/>
              </a:rPr>
              <a:t>invite le demandeur à </a:t>
            </a:r>
            <a:r>
              <a:rPr lang="fr-CH" sz="1600" i="1" u="sng" dirty="0">
                <a:latin typeface="Frutiger 55 Roman" panose="00000400000000000000" pitchFamily="2" charset="0"/>
              </a:rPr>
              <a:t>limiter</a:t>
            </a:r>
            <a:r>
              <a:rPr lang="fr-CH" sz="1600" i="1" dirty="0">
                <a:latin typeface="Frutiger 55 Roman" panose="00000400000000000000" pitchFamily="2" charset="0"/>
              </a:rPr>
              <a:t> les revendications aux éléments qui ont fait l’objet de la recherche, à moins qu’elle ne constate que l’objection visée au paragraphe 1 n’était pas justifiée.</a:t>
            </a:r>
            <a:endParaRPr lang="fr-CH" sz="1600" dirty="0">
              <a:latin typeface="Frutiger 55 Roman" panose="00000400000000000000" pitchFamily="2" charset="0"/>
            </a:endParaRPr>
          </a:p>
          <a:p>
            <a:pPr>
              <a:lnSpc>
                <a:spcPct val="120000"/>
              </a:lnSpc>
              <a:buClr>
                <a:srgbClr val="FFC000"/>
              </a:buClr>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anose="00000400000000000000" pitchFamily="2" charset="0"/>
            </a:endParaRPr>
          </a:p>
          <a:p>
            <a:pPr>
              <a:lnSpc>
                <a:spcPct val="120000"/>
              </a:lnSpc>
              <a:buClr>
                <a:srgbClr val="FFC000"/>
              </a:buClr>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Tree>
    <p:extLst>
      <p:ext uri="{BB962C8B-B14F-4D97-AF65-F5344CB8AC3E}">
        <p14:creationId xmlns:p14="http://schemas.microsoft.com/office/powerpoint/2010/main" val="39959699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1" y="84537"/>
            <a:ext cx="4830792"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Examen au stade de l’examen </a:t>
            </a:r>
            <a:r>
              <a:rPr lang="fr-CH" sz="2000" dirty="0" smtClean="0">
                <a:solidFill>
                  <a:schemeClr val="bg1"/>
                </a:solidFill>
                <a:latin typeface="Frutiger 45 Light" pitchFamily="2" charset="0"/>
                <a:cs typeface="Frutiger LT 55 Roman"/>
              </a:rPr>
              <a:t>3/3</a:t>
            </a:r>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contenu 5"/>
          <p:cNvSpPr txBox="1">
            <a:spLocks/>
          </p:cNvSpPr>
          <p:nvPr/>
        </p:nvSpPr>
        <p:spPr bwMode="auto">
          <a:xfrm>
            <a:off x="1160463" y="1601788"/>
            <a:ext cx="7559675" cy="4751387"/>
          </a:xfrm>
          <a:prstGeom prst="rect">
            <a:avLst/>
          </a:prstGeom>
          <a:noFill/>
          <a:ln w="9525">
            <a:noFill/>
            <a:miter lim="800000"/>
            <a:headEnd/>
            <a:tailEnd/>
          </a:ln>
        </p:spPr>
        <p:txBody>
          <a:bodyPr/>
          <a:lstStyle/>
          <a:p>
            <a:pPr>
              <a:lnSpc>
                <a:spcPct val="120000"/>
              </a:lnSpc>
              <a:buClr>
                <a:srgbClr val="FFC000"/>
              </a:buClr>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Si plusieurs inventions ont été recherchées, le demandeur est invité au début de l’examen à préciser l’invention qui doit être examinée, et à supprimer les parties concernant les autres inventions [</a:t>
            </a:r>
            <a:r>
              <a:rPr lang="fr-CH" sz="1600" b="1" dirty="0" err="1">
                <a:latin typeface="Frutiger 55 Roman" panose="00000400000000000000" pitchFamily="2" charset="0"/>
              </a:rPr>
              <a:t>Dir</a:t>
            </a:r>
            <a:r>
              <a:rPr lang="fr-CH" sz="1600" b="1" dirty="0">
                <a:latin typeface="Frutiger 55 Roman" panose="00000400000000000000" pitchFamily="2" charset="0"/>
              </a:rPr>
              <a:t> C-III, 3.2.1</a:t>
            </a:r>
            <a:r>
              <a:rPr lang="fr-CH" sz="1600" dirty="0">
                <a:latin typeface="Frutiger 55 Roman" panose="00000400000000000000" pitchFamily="2" charset="0"/>
              </a:rPr>
              <a:t>]</a:t>
            </a:r>
          </a:p>
          <a:p>
            <a:pPr>
              <a:lnSpc>
                <a:spcPct val="120000"/>
              </a:lnSpc>
              <a:buClr>
                <a:srgbClr val="FFC000"/>
              </a:buClr>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kern="0" dirty="0">
                <a:solidFill>
                  <a:srgbClr val="404B56"/>
                </a:solidFill>
                <a:latin typeface="Frutiger 55 Roman" panose="00000400000000000000" pitchFamily="2" charset="0"/>
              </a:rPr>
              <a:t>Si</a:t>
            </a:r>
            <a:r>
              <a:rPr lang="fr-CH" sz="1600" kern="0" dirty="0">
                <a:latin typeface="Frutiger 55 Roman" panose="00000400000000000000" pitchFamily="2" charset="0"/>
              </a:rPr>
              <a:t> le demandeur ne limite pas la demande </a:t>
            </a:r>
            <a:r>
              <a:rPr lang="fr-CH" sz="1600" kern="0" dirty="0">
                <a:latin typeface="Frutiger 55 Roman" panose="00000400000000000000" pitchFamily="2" charset="0"/>
                <a:sym typeface="Symbol" panose="05050102010706020507" pitchFamily="18" charset="2"/>
              </a:rPr>
              <a:t> demande rejetée [A82, A97(2), </a:t>
            </a:r>
            <a:r>
              <a:rPr lang="fr-CH" sz="1600" b="1" kern="0" dirty="0" err="1">
                <a:latin typeface="Frutiger 55 Roman" panose="00000400000000000000" pitchFamily="2" charset="0"/>
                <a:sym typeface="Symbol" panose="05050102010706020507" pitchFamily="18" charset="2"/>
              </a:rPr>
              <a:t>dir</a:t>
            </a:r>
            <a:r>
              <a:rPr lang="fr-CH" sz="1600" b="1" kern="0" dirty="0">
                <a:latin typeface="Frutiger 55 Roman" panose="00000400000000000000" pitchFamily="2" charset="0"/>
                <a:sym typeface="Symbol" panose="05050102010706020507" pitchFamily="18" charset="2"/>
              </a:rPr>
              <a:t> H-II, 7.3</a:t>
            </a:r>
            <a:r>
              <a:rPr lang="fr-CH" sz="1600" kern="0" dirty="0">
                <a:latin typeface="Frutiger 55 Roman" panose="00000400000000000000" pitchFamily="2" charset="0"/>
                <a:sym typeface="Symbol" panose="05050102010706020507" pitchFamily="18" charset="2"/>
              </a:rPr>
              <a:t>]</a:t>
            </a:r>
          </a:p>
          <a:p>
            <a:pPr marL="342900" indent="-342900">
              <a:lnSpc>
                <a:spcPct val="120000"/>
              </a:lnSpc>
              <a:buClr>
                <a:srgbClr val="FFC000"/>
              </a:buClr>
              <a:buFont typeface="Wingdings" pitchFamily="2" charset="2"/>
              <a:buChar char="Ø"/>
              <a:defRPr/>
            </a:pPr>
            <a:endParaRPr lang="fr-CH" sz="1600" kern="0" dirty="0">
              <a:solidFill>
                <a:srgbClr val="FF0000"/>
              </a:solidFill>
              <a:latin typeface="Frutiger 55 Roman" panose="00000400000000000000" pitchFamily="2" charset="0"/>
              <a:sym typeface="Symbol" panose="05050102010706020507" pitchFamily="18" charset="2"/>
            </a:endParaRPr>
          </a:p>
          <a:p>
            <a:pPr marL="342900" indent="-342900">
              <a:lnSpc>
                <a:spcPct val="120000"/>
              </a:lnSpc>
              <a:buClr>
                <a:srgbClr val="FFC000"/>
              </a:buClr>
              <a:buFont typeface="Wingdings" pitchFamily="2" charset="2"/>
              <a:buChar char="Ø"/>
              <a:defRPr/>
            </a:pPr>
            <a:endParaRPr lang="fr-CH" sz="1600" kern="0" dirty="0">
              <a:solidFill>
                <a:srgbClr val="FF0000"/>
              </a:solidFill>
              <a:latin typeface="Frutiger 55 Roman" panose="00000400000000000000" pitchFamily="2" charset="0"/>
              <a:sym typeface="Symbol" panose="05050102010706020507" pitchFamily="18" charset="2"/>
            </a:endParaRP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anose="00000400000000000000" pitchFamily="2" charset="0"/>
              <a:sym typeface="Symbol" panose="05050102010706020507" pitchFamily="18" charset="2"/>
            </a:endParaRP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anose="00000400000000000000" pitchFamily="2" charset="0"/>
            </a:endParaRPr>
          </a:p>
          <a:p>
            <a:pPr>
              <a:lnSpc>
                <a:spcPct val="120000"/>
              </a:lnSpc>
              <a:buClr>
                <a:srgbClr val="FFC000"/>
              </a:buClr>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Tree>
    <p:extLst>
      <p:ext uri="{BB962C8B-B14F-4D97-AF65-F5344CB8AC3E}">
        <p14:creationId xmlns:p14="http://schemas.microsoft.com/office/powerpoint/2010/main" val="29526077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1" y="84537"/>
            <a:ext cx="4830792"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Unité d’invention après la délivrance</a:t>
            </a: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160463" y="1601788"/>
            <a:ext cx="7559675" cy="4751387"/>
          </a:xfrm>
          <a:prstGeom prst="rect">
            <a:avLst/>
          </a:prstGeom>
          <a:noFill/>
          <a:ln w="9525">
            <a:noFill/>
            <a:miter lim="800000"/>
            <a:headEnd/>
            <a:tailEnd/>
          </a:ln>
        </p:spPr>
        <p:txBody>
          <a:bodyPr/>
          <a:lstStyle/>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FR" sz="1600" kern="0" dirty="0">
                <a:solidFill>
                  <a:srgbClr val="404B56"/>
                </a:solidFill>
                <a:latin typeface="Frutiger 55 Roman" pitchFamily="2" charset="0"/>
              </a:rPr>
              <a:t>Le manque d’unité d’invention n’est pas un motif d’opposition selon l’A100 [A101(3), </a:t>
            </a:r>
            <a:r>
              <a:rPr lang="fr-FR" sz="1600" b="1" kern="0" dirty="0">
                <a:solidFill>
                  <a:srgbClr val="404B56"/>
                </a:solidFill>
                <a:latin typeface="Frutiger 55 Roman" pitchFamily="2" charset="0"/>
              </a:rPr>
              <a:t>G1/91</a:t>
            </a:r>
            <a:r>
              <a:rPr lang="fr-FR" sz="1600" kern="0" dirty="0">
                <a:solidFill>
                  <a:srgbClr val="404B56"/>
                </a:solidFill>
                <a:latin typeface="Frutiger 55 Roman" pitchFamily="2" charset="0"/>
              </a:rPr>
              <a:t>]</a:t>
            </a:r>
          </a:p>
          <a:p>
            <a:pPr marL="342900" indent="-342900">
              <a:lnSpc>
                <a:spcPct val="120000"/>
              </a:lnSpc>
              <a:buClr>
                <a:srgbClr val="FFC000"/>
              </a:buClr>
              <a:buFont typeface="Wingdings" pitchFamily="2" charset="2"/>
              <a:buChar char="Ø"/>
              <a:defRPr/>
            </a:pPr>
            <a:endParaRPr lang="fr-FR" sz="1600" kern="0" dirty="0">
              <a:solidFill>
                <a:srgbClr val="404B56"/>
              </a:solidFill>
              <a:latin typeface="Frutiger 55 Roman" pitchFamily="2" charset="0"/>
            </a:endParaRPr>
          </a:p>
          <a:p>
            <a:pPr marL="342900" indent="-342900">
              <a:lnSpc>
                <a:spcPct val="120000"/>
              </a:lnSpc>
              <a:buClr>
                <a:srgbClr val="FFC000"/>
              </a:buClr>
              <a:buFont typeface="Wingdings" pitchFamily="2" charset="2"/>
              <a:buChar char="Ø"/>
              <a:defRPr/>
            </a:pPr>
            <a:r>
              <a:rPr lang="fr-FR" sz="1600" kern="0" dirty="0">
                <a:solidFill>
                  <a:srgbClr val="404B56"/>
                </a:solidFill>
                <a:latin typeface="Frutiger 55 Roman" pitchFamily="2" charset="0"/>
              </a:rPr>
              <a:t>Le manque d’unité d’invention n’est pas un motif de nullité selon l’A138(1)</a:t>
            </a:r>
          </a:p>
          <a:p>
            <a:pPr marL="342900" indent="-342900">
              <a:lnSpc>
                <a:spcPct val="120000"/>
              </a:lnSpc>
              <a:buClr>
                <a:srgbClr val="FFC000"/>
              </a:buClr>
              <a:buFont typeface="Wingdings" pitchFamily="2" charset="2"/>
              <a:buChar char="Ø"/>
              <a:defRPr/>
            </a:pPr>
            <a:endParaRPr lang="fr-FR" sz="1600" kern="0" dirty="0">
              <a:solidFill>
                <a:srgbClr val="404B56"/>
              </a:solidFill>
              <a:latin typeface="Frutiger 55 Roman" pitchFamily="2" charset="0"/>
            </a:endParaRPr>
          </a:p>
          <a:p>
            <a:pPr marL="342900" indent="-342900">
              <a:lnSpc>
                <a:spcPct val="120000"/>
              </a:lnSpc>
              <a:buClr>
                <a:srgbClr val="FFC000"/>
              </a:buClr>
              <a:buFont typeface="Wingdings" pitchFamily="2" charset="2"/>
              <a:buChar char="Ø"/>
              <a:defRPr/>
            </a:pPr>
            <a:r>
              <a:rPr lang="fr-FR" sz="1600" kern="0" dirty="0">
                <a:solidFill>
                  <a:srgbClr val="404B56"/>
                </a:solidFill>
                <a:latin typeface="Frutiger 55 Roman" pitchFamily="2" charset="0"/>
              </a:rPr>
              <a:t>La R43(2) ne s’applique pas au stade de l’opposition [</a:t>
            </a:r>
            <a:r>
              <a:rPr lang="fr-FR" sz="1600" b="1" kern="0" dirty="0">
                <a:solidFill>
                  <a:srgbClr val="404B56"/>
                </a:solidFill>
                <a:latin typeface="Frutiger 55 Roman" pitchFamily="2" charset="0"/>
              </a:rPr>
              <a:t>G1/91</a:t>
            </a:r>
            <a:r>
              <a:rPr lang="fr-FR" sz="1600" kern="0" dirty="0">
                <a:solidFill>
                  <a:srgbClr val="404B56"/>
                </a:solidFill>
                <a:latin typeface="Frutiger 55 Roman" pitchFamily="2" charset="0"/>
              </a:rPr>
              <a:t>]</a:t>
            </a: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anose="00000400000000000000" pitchFamily="2" charset="0"/>
            </a:endParaRPr>
          </a:p>
          <a:p>
            <a:pPr>
              <a:lnSpc>
                <a:spcPct val="120000"/>
              </a:lnSpc>
              <a:buClr>
                <a:srgbClr val="FFC000"/>
              </a:buClr>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Tree>
    <p:extLst>
      <p:ext uri="{BB962C8B-B14F-4D97-AF65-F5344CB8AC3E}">
        <p14:creationId xmlns:p14="http://schemas.microsoft.com/office/powerpoint/2010/main" val="26172363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1" y="84537"/>
            <a:ext cx="4830792"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smtClean="0">
                <a:solidFill>
                  <a:schemeClr val="bg1"/>
                </a:solidFill>
                <a:latin typeface="Frutiger 45 Light" pitchFamily="2" charset="0"/>
                <a:cs typeface="Frutiger LT 55 Roman"/>
              </a:rPr>
              <a:t>Sommaire</a:t>
            </a:r>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contenu 5"/>
          <p:cNvSpPr txBox="1">
            <a:spLocks/>
          </p:cNvSpPr>
          <p:nvPr/>
        </p:nvSpPr>
        <p:spPr bwMode="auto">
          <a:xfrm>
            <a:off x="1008063" y="1449388"/>
            <a:ext cx="7559675" cy="4751387"/>
          </a:xfrm>
          <a:prstGeom prst="rect">
            <a:avLst/>
          </a:prstGeom>
          <a:noFill/>
          <a:ln w="9525">
            <a:noFill/>
            <a:miter lim="800000"/>
            <a:headEnd/>
            <a:tailEnd/>
          </a:ln>
        </p:spPr>
        <p:txBody>
          <a:bodyPr/>
          <a:lstStyle/>
          <a:p>
            <a:pPr marL="342900" indent="-342900">
              <a:lnSpc>
                <a:spcPct val="120000"/>
              </a:lnSpc>
              <a:buClr>
                <a:srgbClr val="FFC000"/>
              </a:buClr>
              <a:buFont typeface="Wingdings" pitchFamily="2" charset="2"/>
              <a:buChar char="Ø"/>
              <a:defRPr/>
            </a:pPr>
            <a:endParaRPr lang="fr-FR" sz="2400" kern="0" dirty="0">
              <a:solidFill>
                <a:srgbClr val="404B56"/>
              </a:solidFill>
              <a:latin typeface="Frutiger 55 Roman" pitchFamily="2" charset="0"/>
            </a:endParaRPr>
          </a:p>
          <a:p>
            <a:pPr marL="342900" indent="-342900">
              <a:lnSpc>
                <a:spcPct val="120000"/>
              </a:lnSpc>
              <a:buClr>
                <a:srgbClr val="FFC000"/>
              </a:buClr>
              <a:buFont typeface="Wingdings" pitchFamily="2" charset="2"/>
              <a:buChar char="Ø"/>
              <a:defRPr/>
            </a:pPr>
            <a:r>
              <a:rPr lang="fr-FR" sz="2400" kern="0" dirty="0">
                <a:solidFill>
                  <a:schemeClr val="bg1">
                    <a:lumMod val="85000"/>
                  </a:schemeClr>
                </a:solidFill>
                <a:latin typeface="Frutiger 55 Roman" pitchFamily="2" charset="0"/>
              </a:rPr>
              <a:t>Unité d’invention dans la CBE</a:t>
            </a:r>
          </a:p>
          <a:p>
            <a:pPr marL="342900" indent="-342900">
              <a:lnSpc>
                <a:spcPct val="120000"/>
              </a:lnSpc>
              <a:buClr>
                <a:srgbClr val="FFC000"/>
              </a:buClr>
              <a:buFont typeface="Wingdings" pitchFamily="2" charset="2"/>
              <a:buChar char="Ø"/>
              <a:defRPr/>
            </a:pPr>
            <a:endParaRPr lang="fr-FR" sz="2400" kern="0" dirty="0">
              <a:solidFill>
                <a:srgbClr val="404B56"/>
              </a:solidFill>
              <a:latin typeface="Frutiger 55 Roman" pitchFamily="2" charset="0"/>
            </a:endParaRPr>
          </a:p>
          <a:p>
            <a:pPr marL="342900" indent="-342900">
              <a:lnSpc>
                <a:spcPct val="120000"/>
              </a:lnSpc>
              <a:buClr>
                <a:srgbClr val="FFC000"/>
              </a:buClr>
              <a:buFont typeface="Wingdings" pitchFamily="2" charset="2"/>
              <a:buChar char="Ø"/>
              <a:defRPr/>
            </a:pPr>
            <a:r>
              <a:rPr lang="fr-FR" sz="2400" kern="0" dirty="0">
                <a:latin typeface="Frutiger 55 Roman" pitchFamily="2" charset="0"/>
              </a:rPr>
              <a:t>Demandes européennes divisionnaires</a:t>
            </a:r>
          </a:p>
          <a:p>
            <a:pPr marL="342900" indent="-342900">
              <a:lnSpc>
                <a:spcPct val="120000"/>
              </a:lnSpc>
              <a:buClr>
                <a:srgbClr val="FFC000"/>
              </a:buClr>
              <a:buFont typeface="Wingdings" pitchFamily="2" charset="2"/>
              <a:buChar char="Ø"/>
              <a:defRPr/>
            </a:pPr>
            <a:endParaRPr lang="fr-FR" sz="2400" kern="0" dirty="0">
              <a:solidFill>
                <a:schemeClr val="bg1">
                  <a:lumMod val="85000"/>
                </a:schemeClr>
              </a:solidFill>
              <a:latin typeface="Frutiger 55 Roman" pitchFamily="2" charset="0"/>
            </a:endParaRPr>
          </a:p>
          <a:p>
            <a:pPr marL="342900" indent="-342900">
              <a:lnSpc>
                <a:spcPct val="120000"/>
              </a:lnSpc>
              <a:buClr>
                <a:srgbClr val="FFC000"/>
              </a:buClr>
              <a:buFont typeface="Wingdings" pitchFamily="2" charset="2"/>
              <a:buChar char="Ø"/>
              <a:defRPr/>
            </a:pPr>
            <a:r>
              <a:rPr lang="fr-FR" sz="2400" kern="0" dirty="0">
                <a:solidFill>
                  <a:schemeClr val="bg1">
                    <a:lumMod val="85000"/>
                  </a:schemeClr>
                </a:solidFill>
                <a:latin typeface="Frutiger 55 Roman" pitchFamily="2" charset="0"/>
              </a:rPr>
              <a:t>Unité d’invention dans le PCT</a:t>
            </a:r>
            <a:endParaRPr lang="fr-FR" sz="1600" kern="0" dirty="0">
              <a:solidFill>
                <a:schemeClr val="bg1">
                  <a:lumMod val="85000"/>
                </a:schemeClr>
              </a:solidFill>
              <a:latin typeface="Frutiger 55 Roman" pitchFamily="2" charset="0"/>
            </a:endParaRPr>
          </a:p>
          <a:p>
            <a:pPr>
              <a:lnSpc>
                <a:spcPct val="120000"/>
              </a:lnSpc>
              <a:buClr>
                <a:srgbClr val="FFC000"/>
              </a:buClr>
              <a:defRPr/>
            </a:pPr>
            <a:r>
              <a:rPr lang="fr-FR" sz="1600" kern="0" dirty="0">
                <a:solidFill>
                  <a:srgbClr val="404B56"/>
                </a:solidFill>
                <a:latin typeface="Frutiger 55 Roman" pitchFamily="2" charset="0"/>
              </a:rPr>
              <a:t>	</a:t>
            </a:r>
          </a:p>
          <a:p>
            <a:pPr marL="342900" indent="-342900">
              <a:lnSpc>
                <a:spcPct val="120000"/>
              </a:lnSpc>
              <a:buClr>
                <a:srgbClr val="FFC000"/>
              </a:buClr>
              <a:buFont typeface="Wingdings" pitchFamily="2" charset="2"/>
              <a:buChar char="Ø"/>
              <a:defRPr/>
            </a:pPr>
            <a:endParaRPr lang="fr-CH" sz="1600" kern="0" dirty="0">
              <a:solidFill>
                <a:srgbClr val="FF0000"/>
              </a:solidFill>
              <a:latin typeface="Frutiger 45 Light" pitchFamily="2" charset="0"/>
            </a:endParaRPr>
          </a:p>
          <a:p>
            <a:pPr marL="342900" indent="-342900">
              <a:lnSpc>
                <a:spcPct val="120000"/>
              </a:lnSpc>
              <a:buClr>
                <a:srgbClr val="FFC000"/>
              </a:buClr>
              <a:buFont typeface="Wingdings" pitchFamily="2" charset="2"/>
              <a:buChar char="Ø"/>
              <a:defRPr/>
            </a:pPr>
            <a:endParaRPr lang="fr-CH" sz="1600" kern="0" dirty="0">
              <a:solidFill>
                <a:srgbClr val="6093BB"/>
              </a:solidFill>
              <a:latin typeface="Frutiger 45 Light" pitchFamily="2" charset="0"/>
            </a:endParaRPr>
          </a:p>
          <a:p>
            <a:pPr marL="342900" indent="-342900">
              <a:lnSpc>
                <a:spcPct val="120000"/>
              </a:lnSpc>
              <a:buClr>
                <a:srgbClr val="FFC000"/>
              </a:buClr>
              <a:buFont typeface="Wingdings" pitchFamily="2" charset="2"/>
              <a:buChar char="Ø"/>
              <a:defRPr/>
            </a:pPr>
            <a:endParaRPr lang="fr-CH" sz="1600" kern="0" dirty="0">
              <a:solidFill>
                <a:srgbClr val="6093BB"/>
              </a:solidFill>
              <a:latin typeface="Frutiger 45 Light" pitchFamily="2" charset="0"/>
            </a:endParaRPr>
          </a:p>
          <a:p>
            <a:pPr>
              <a:lnSpc>
                <a:spcPct val="120000"/>
              </a:lnSpc>
              <a:buClr>
                <a:srgbClr val="FFC000"/>
              </a:buClr>
              <a:defRPr/>
            </a:pPr>
            <a:r>
              <a:rPr lang="fr-FR" sz="1600" kern="0" dirty="0">
                <a:solidFill>
                  <a:srgbClr val="404B56"/>
                </a:solidFill>
                <a:latin typeface="Frutiger 55 Roman" pitchFamily="2" charset="0"/>
                <a:cs typeface="+mn-cs"/>
              </a:rPr>
              <a:t>	</a:t>
            </a: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FR"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FR"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Tree>
    <p:extLst>
      <p:ext uri="{BB962C8B-B14F-4D97-AF65-F5344CB8AC3E}">
        <p14:creationId xmlns:p14="http://schemas.microsoft.com/office/powerpoint/2010/main" val="25008713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1" y="84537"/>
            <a:ext cx="4830792"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Demandes divisionnaires 1/20</a:t>
            </a: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160463" y="1601788"/>
            <a:ext cx="7559675" cy="4751387"/>
          </a:xfrm>
          <a:prstGeom prst="rect">
            <a:avLst/>
          </a:prstGeom>
          <a:noFill/>
          <a:ln w="9525">
            <a:noFill/>
            <a:miter lim="800000"/>
            <a:headEnd/>
            <a:tailEnd/>
          </a:ln>
        </p:spPr>
        <p:txBody>
          <a:bodyPr/>
          <a:lstStyle/>
          <a:p>
            <a:pPr>
              <a:lnSpc>
                <a:spcPct val="120000"/>
              </a:lnSpc>
              <a:buClr>
                <a:srgbClr val="FFC000"/>
              </a:buClr>
              <a:defRPr/>
            </a:pPr>
            <a:r>
              <a:rPr lang="fr-CH" sz="1600" b="1" kern="0" dirty="0">
                <a:latin typeface="Frutiger 55 Roman" panose="00000400000000000000" pitchFamily="2" charset="0"/>
                <a:sym typeface="Symbol" panose="05050102010706020507" pitchFamily="18" charset="2"/>
              </a:rPr>
              <a:t>G2/92</a:t>
            </a:r>
            <a:r>
              <a:rPr lang="fr-CH" sz="1600" kern="0" dirty="0">
                <a:latin typeface="Frutiger 55 Roman" panose="00000400000000000000" pitchFamily="2" charset="0"/>
                <a:sym typeface="Symbol" panose="05050102010706020507" pitchFamily="18" charset="2"/>
              </a:rPr>
              <a:t>: Le déposant est lié à l’invention recherchée</a:t>
            </a:r>
          </a:p>
          <a:p>
            <a:pPr>
              <a:lnSpc>
                <a:spcPct val="120000"/>
              </a:lnSpc>
              <a:buClr>
                <a:srgbClr val="FFC000"/>
              </a:buClr>
              <a:defRPr/>
            </a:pPr>
            <a:endParaRPr lang="fr-CH" sz="1600" kern="0" dirty="0">
              <a:latin typeface="Frutiger 55 Roman" panose="00000400000000000000" pitchFamily="2" charset="0"/>
              <a:sym typeface="Symbol" panose="05050102010706020507" pitchFamily="18" charset="2"/>
            </a:endParaRPr>
          </a:p>
          <a:p>
            <a:pPr>
              <a:lnSpc>
                <a:spcPct val="120000"/>
              </a:lnSpc>
              <a:buClr>
                <a:srgbClr val="FFC000"/>
              </a:buClr>
              <a:defRPr/>
            </a:pPr>
            <a:r>
              <a:rPr lang="fr-CH" sz="1600" i="1" kern="0" dirty="0">
                <a:latin typeface="Frutiger 55 Roman" panose="00000400000000000000" pitchFamily="2" charset="0"/>
                <a:sym typeface="Symbol" panose="05050102010706020507" pitchFamily="18" charset="2"/>
              </a:rPr>
              <a:t>En cas d’absence d’unité d’invention, un demandeur qui n’a pas acquitté de nouvelles taxes de recherche comme la division de la recherche l’invitait à le faire conformément à la R46(1) CBE1973 [R64(1) CBE2000] ne peut faire poursuivre l’examen de sa demande pour ce qui est de l’objet pour lequel il n’a pas acquitté de taxe de recherche. </a:t>
            </a:r>
          </a:p>
          <a:p>
            <a:pPr>
              <a:lnSpc>
                <a:spcPct val="120000"/>
              </a:lnSpc>
              <a:buClr>
                <a:srgbClr val="FFC000"/>
              </a:buClr>
              <a:defRPr/>
            </a:pPr>
            <a:r>
              <a:rPr lang="fr-CH" sz="1600" i="1" kern="0" dirty="0">
                <a:latin typeface="Frutiger 55 Roman" panose="00000400000000000000" pitchFamily="2" charset="0"/>
                <a:sym typeface="Symbol" panose="05050102010706020507" pitchFamily="18" charset="2"/>
              </a:rPr>
              <a:t>Il est tenu au contraire de déposer une demande divisionnaire pour cet objet, s’il désire toujours que celui-ci soit protégé. </a:t>
            </a:r>
          </a:p>
          <a:p>
            <a:pPr>
              <a:lnSpc>
                <a:spcPct val="120000"/>
              </a:lnSpc>
              <a:buClr>
                <a:srgbClr val="FFC000"/>
              </a:buClr>
              <a:defRPr/>
            </a:pPr>
            <a:endParaRPr lang="fr-CH" sz="1600" kern="0" dirty="0">
              <a:solidFill>
                <a:srgbClr val="404B56"/>
              </a:solidFill>
              <a:latin typeface="Frutiger 55 Roman" panose="00000400000000000000" pitchFamily="2" charset="0"/>
              <a:sym typeface="Symbol" panose="05050102010706020507" pitchFamily="18" charset="2"/>
            </a:endParaRP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anose="00000400000000000000" pitchFamily="2" charset="0"/>
            </a:endParaRPr>
          </a:p>
          <a:p>
            <a:pPr>
              <a:lnSpc>
                <a:spcPct val="120000"/>
              </a:lnSpc>
              <a:buClr>
                <a:srgbClr val="FFC000"/>
              </a:buClr>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gn="r">
              <a:lnSpc>
                <a:spcPct val="120000"/>
              </a:lnSpc>
              <a:defRPr/>
            </a:pPr>
            <a:r>
              <a:rPr lang="fr-CH" sz="1500" kern="0" dirty="0">
                <a:solidFill>
                  <a:srgbClr val="404B56"/>
                </a:solidFill>
                <a:latin typeface="Frutiger 55 Roman" pitchFamily="2" charset="0"/>
                <a:cs typeface="+mn-cs"/>
              </a:rPr>
              <a:t>		</a:t>
            </a:r>
          </a:p>
          <a:p>
            <a:pPr marL="342900" indent="-342900" algn="ctr">
              <a:lnSpc>
                <a:spcPct val="120000"/>
              </a:lnSpc>
              <a:defRPr/>
            </a:pPr>
            <a:r>
              <a:rPr lang="fr-CH" sz="1500" kern="0" dirty="0">
                <a:solidFill>
                  <a:srgbClr val="404B56"/>
                </a:solidFill>
                <a:latin typeface="Frutiger 55 Roman" pitchFamily="2" charset="0"/>
                <a:cs typeface="+mn-cs"/>
              </a:rPr>
              <a:t>	</a:t>
            </a:r>
            <a:r>
              <a:rPr lang="fr-CH" sz="3000" kern="0" dirty="0">
                <a:solidFill>
                  <a:srgbClr val="404B56"/>
                </a:solidFill>
                <a:latin typeface="Frutiger 55 Roman" pitchFamily="2" charset="0"/>
                <a:cs typeface="+mn-cs"/>
              </a:rPr>
              <a:t>Demandes divisionnaires (A76+R36)</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
        <p:nvSpPr>
          <p:cNvPr id="10" name="Flèche vers le bas 9"/>
          <p:cNvSpPr/>
          <p:nvPr/>
        </p:nvSpPr>
        <p:spPr>
          <a:xfrm>
            <a:off x="4319588" y="4437063"/>
            <a:ext cx="936625" cy="111601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CH"/>
          </a:p>
        </p:txBody>
      </p:sp>
    </p:spTree>
    <p:extLst>
      <p:ext uri="{BB962C8B-B14F-4D97-AF65-F5344CB8AC3E}">
        <p14:creationId xmlns:p14="http://schemas.microsoft.com/office/powerpoint/2010/main" val="2246588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1" y="84537"/>
            <a:ext cx="4830792"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Demandes divisionnaires </a:t>
            </a:r>
            <a:r>
              <a:rPr lang="fr-CH" sz="2000" dirty="0" smtClean="0">
                <a:solidFill>
                  <a:schemeClr val="bg1"/>
                </a:solidFill>
                <a:latin typeface="Frutiger 45 Light" pitchFamily="2" charset="0"/>
                <a:cs typeface="Frutiger LT 55 Roman"/>
              </a:rPr>
              <a:t>2/20</a:t>
            </a:r>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contenu 5"/>
          <p:cNvSpPr txBox="1">
            <a:spLocks/>
          </p:cNvSpPr>
          <p:nvPr/>
        </p:nvSpPr>
        <p:spPr bwMode="auto">
          <a:xfrm>
            <a:off x="1160463" y="1601788"/>
            <a:ext cx="7559675" cy="4751387"/>
          </a:xfrm>
          <a:prstGeom prst="rect">
            <a:avLst/>
          </a:prstGeom>
          <a:noFill/>
          <a:ln w="9525">
            <a:noFill/>
            <a:miter lim="800000"/>
            <a:headEnd/>
            <a:tailEnd/>
          </a:ln>
        </p:spPr>
        <p:txBody>
          <a:bodyPr/>
          <a:lstStyle/>
          <a:p>
            <a:pPr>
              <a:lnSpc>
                <a:spcPct val="120000"/>
              </a:lnSpc>
              <a:buClr>
                <a:srgbClr val="FFC000"/>
              </a:buClr>
              <a:defRPr/>
            </a:pPr>
            <a:r>
              <a:rPr lang="fr-CH" sz="1600" b="1" kern="0" dirty="0">
                <a:solidFill>
                  <a:srgbClr val="6093BB"/>
                </a:solidFill>
                <a:latin typeface="Frutiger 45 Light" pitchFamily="2" charset="0"/>
              </a:rPr>
              <a:t>A76(1): Demandes divisionnaires</a:t>
            </a:r>
            <a:endParaRPr lang="fr-CH" sz="1600" dirty="0">
              <a:latin typeface="Frutiger 55 Roman" panose="00000400000000000000" pitchFamily="2" charset="0"/>
            </a:endParaRPr>
          </a:p>
          <a:p>
            <a:pPr>
              <a:lnSpc>
                <a:spcPct val="120000"/>
              </a:lnSpc>
              <a:buClr>
                <a:srgbClr val="FFC000"/>
              </a:buClr>
              <a:defRPr/>
            </a:pPr>
            <a:endParaRPr lang="fr-CH" sz="1600" i="1" dirty="0">
              <a:latin typeface="Frutiger 55 Roman" panose="00000400000000000000" pitchFamily="2" charset="0"/>
            </a:endParaRPr>
          </a:p>
          <a:p>
            <a:pPr>
              <a:lnSpc>
                <a:spcPct val="120000"/>
              </a:lnSpc>
              <a:buClr>
                <a:srgbClr val="FFC000"/>
              </a:buClr>
              <a:defRPr/>
            </a:pPr>
            <a:r>
              <a:rPr lang="fr-CH" sz="1600" i="1" dirty="0">
                <a:latin typeface="Frutiger 55 Roman" panose="00000400000000000000" pitchFamily="2" charset="0"/>
              </a:rPr>
              <a:t>Toute demande divisionnaire de brevet européen doit être déposée </a:t>
            </a:r>
            <a:r>
              <a:rPr lang="fr-CH" sz="1600" i="1" u="sng" dirty="0">
                <a:latin typeface="Frutiger 55 Roman" panose="00000400000000000000" pitchFamily="2" charset="0"/>
              </a:rPr>
              <a:t>directement auprès de l’Office européen des brevets</a:t>
            </a:r>
            <a:r>
              <a:rPr lang="fr-CH" sz="1600" i="1" dirty="0">
                <a:latin typeface="Frutiger 55 Roman" panose="00000400000000000000" pitchFamily="2" charset="0"/>
              </a:rPr>
              <a:t> conformément au règlement d’exécution. </a:t>
            </a:r>
            <a:r>
              <a:rPr lang="fr-CH" sz="1600" b="1" kern="0" dirty="0">
                <a:solidFill>
                  <a:srgbClr val="6093BB"/>
                </a:solidFill>
                <a:latin typeface="Frutiger 45 Light" pitchFamily="2" charset="0"/>
                <a:sym typeface="Symbol" panose="05050102010706020507" pitchFamily="18" charset="2"/>
              </a:rPr>
              <a:t> </a:t>
            </a:r>
            <a:r>
              <a:rPr lang="fr-CH" sz="1600" b="1" kern="0" dirty="0">
                <a:solidFill>
                  <a:srgbClr val="6093BB"/>
                </a:solidFill>
                <a:latin typeface="Frutiger 45 Light" pitchFamily="2" charset="0"/>
                <a:sym typeface="Symbol" panose="05050102010706020507" pitchFamily="18" charset="2"/>
              </a:rPr>
              <a:t>R3</a:t>
            </a:r>
            <a:r>
              <a:rPr lang="fr-CH" sz="1600" b="1" kern="0" dirty="0">
                <a:solidFill>
                  <a:srgbClr val="6093BB"/>
                </a:solidFill>
                <a:latin typeface="Frutiger 45 Light" pitchFamily="2" charset="0"/>
              </a:rPr>
              <a:t>6 (A75(1)b) pas applicable)</a:t>
            </a:r>
            <a:r>
              <a:rPr lang="fr-CH" sz="1600" i="1" dirty="0">
                <a:latin typeface="Frutiger 55 Roman" panose="00000400000000000000" pitchFamily="2" charset="0"/>
              </a:rPr>
              <a:t/>
            </a:r>
            <a:br>
              <a:rPr lang="fr-CH" sz="1600" i="1" dirty="0">
                <a:latin typeface="Frutiger 55 Roman" panose="00000400000000000000" pitchFamily="2" charset="0"/>
              </a:rPr>
            </a:br>
            <a:endParaRPr lang="fr-CH" sz="1600" i="1" dirty="0">
              <a:latin typeface="Frutiger 55 Roman" panose="00000400000000000000" pitchFamily="2" charset="0"/>
            </a:endParaRPr>
          </a:p>
          <a:p>
            <a:pPr>
              <a:lnSpc>
                <a:spcPct val="120000"/>
              </a:lnSpc>
              <a:buClr>
                <a:srgbClr val="FFC000"/>
              </a:buClr>
              <a:defRPr/>
            </a:pPr>
            <a:r>
              <a:rPr lang="fr-CH" sz="1600" i="1" dirty="0">
                <a:latin typeface="Frutiger 55 Roman" panose="00000400000000000000" pitchFamily="2" charset="0"/>
              </a:rPr>
              <a:t>Elle ne peut être déposée que pour des éléments qui ne s’étendent pas au-delà du </a:t>
            </a:r>
            <a:r>
              <a:rPr lang="fr-CH" sz="1600" i="1" u="sng" dirty="0">
                <a:latin typeface="Frutiger 55 Roman" panose="00000400000000000000" pitchFamily="2" charset="0"/>
              </a:rPr>
              <a:t>contenu de la demande antérieure</a:t>
            </a:r>
            <a:r>
              <a:rPr lang="fr-CH" sz="1600" i="1" dirty="0">
                <a:latin typeface="Frutiger 55 Roman" panose="00000400000000000000" pitchFamily="2" charset="0"/>
              </a:rPr>
              <a:t> telle qu’elle a été déposée ; </a:t>
            </a:r>
            <a:r>
              <a:rPr lang="fr-CH" sz="1600" b="1" kern="0" dirty="0">
                <a:solidFill>
                  <a:srgbClr val="6093BB"/>
                </a:solidFill>
                <a:latin typeface="Frutiger 45 Light" pitchFamily="2" charset="0"/>
                <a:sym typeface="Symbol" panose="05050102010706020507" pitchFamily="18" charset="2"/>
              </a:rPr>
              <a:t> G1/05, A123(2)</a:t>
            </a:r>
            <a:r>
              <a:rPr lang="fr-CH" sz="1600" i="1" dirty="0">
                <a:latin typeface="Frutiger 55 Roman" panose="00000400000000000000" pitchFamily="2" charset="0"/>
              </a:rPr>
              <a:t/>
            </a:r>
            <a:br>
              <a:rPr lang="fr-CH" sz="1600" i="1" dirty="0">
                <a:latin typeface="Frutiger 55 Roman" panose="00000400000000000000" pitchFamily="2" charset="0"/>
              </a:rPr>
            </a:br>
            <a:endParaRPr lang="fr-CH" sz="1600" i="1" dirty="0">
              <a:latin typeface="Frutiger 55 Roman" panose="00000400000000000000" pitchFamily="2" charset="0"/>
            </a:endParaRPr>
          </a:p>
          <a:p>
            <a:pPr>
              <a:lnSpc>
                <a:spcPct val="120000"/>
              </a:lnSpc>
              <a:buClr>
                <a:srgbClr val="FFC000"/>
              </a:buClr>
              <a:defRPr/>
            </a:pPr>
            <a:r>
              <a:rPr lang="fr-CH" sz="1600" i="1" dirty="0">
                <a:latin typeface="Frutiger 55 Roman" panose="00000400000000000000" pitchFamily="2" charset="0"/>
              </a:rPr>
              <a:t>dans la mesure où il est satisfait à cette exigence, la demande divisionnaire est réputée déposée </a:t>
            </a:r>
            <a:r>
              <a:rPr lang="fr-CH" sz="1600" i="1" u="sng" dirty="0">
                <a:latin typeface="Frutiger 55 Roman" panose="00000400000000000000" pitchFamily="2" charset="0"/>
              </a:rPr>
              <a:t>à la date de dépôt de la demande antérieure</a:t>
            </a:r>
            <a:r>
              <a:rPr lang="fr-CH" sz="1600" i="1" dirty="0">
                <a:latin typeface="Frutiger 55 Roman" panose="00000400000000000000" pitchFamily="2" charset="0"/>
              </a:rPr>
              <a:t> et bénéficie du droit de priorité. </a:t>
            </a:r>
            <a:endParaRPr lang="fr-CH" sz="1600" dirty="0">
              <a:latin typeface="Frutiger 55 Roman" panose="00000400000000000000" pitchFamily="2" charset="0"/>
            </a:endParaRPr>
          </a:p>
          <a:p>
            <a:pPr>
              <a:lnSpc>
                <a:spcPct val="120000"/>
              </a:lnSpc>
              <a:buClr>
                <a:srgbClr val="FFC000"/>
              </a:buClr>
              <a:defRPr/>
            </a:pPr>
            <a:endParaRPr lang="fr-CH" sz="1600" kern="0" dirty="0">
              <a:solidFill>
                <a:srgbClr val="404B56"/>
              </a:solidFill>
              <a:latin typeface="Frutiger 55 Roman" panose="00000400000000000000" pitchFamily="2" charset="0"/>
              <a:sym typeface="Symbol" panose="05050102010706020507" pitchFamily="18" charset="2"/>
            </a:endParaRP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anose="00000400000000000000" pitchFamily="2" charset="0"/>
            </a:endParaRPr>
          </a:p>
          <a:p>
            <a:pPr>
              <a:lnSpc>
                <a:spcPct val="120000"/>
              </a:lnSpc>
              <a:buClr>
                <a:srgbClr val="FFC000"/>
              </a:buClr>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gn="r">
              <a:lnSpc>
                <a:spcPct val="120000"/>
              </a:lnSpc>
              <a:defRPr/>
            </a:pPr>
            <a:r>
              <a:rPr lang="fr-CH" sz="1500" kern="0" dirty="0">
                <a:solidFill>
                  <a:srgbClr val="404B56"/>
                </a:solidFill>
                <a:latin typeface="Frutiger 55 Roman" pitchFamily="2" charset="0"/>
                <a:cs typeface="+mn-cs"/>
              </a:rPr>
              <a:t>		</a:t>
            </a:r>
          </a:p>
          <a:p>
            <a:pPr marL="342900" indent="-342900" algn="ctr">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p:txBody>
      </p:sp>
    </p:spTree>
    <p:extLst>
      <p:ext uri="{BB962C8B-B14F-4D97-AF65-F5344CB8AC3E}">
        <p14:creationId xmlns:p14="http://schemas.microsoft.com/office/powerpoint/2010/main" val="992503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ous-titre 2"/>
          <p:cNvSpPr txBox="1">
            <a:spLocks/>
          </p:cNvSpPr>
          <p:nvPr/>
        </p:nvSpPr>
        <p:spPr>
          <a:xfrm>
            <a:off x="4592638" y="84537"/>
            <a:ext cx="3179762" cy="5041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2000" dirty="0">
                <a:solidFill>
                  <a:schemeClr val="bg1"/>
                </a:solidFill>
                <a:latin typeface="Frutiger 45 Light" pitchFamily="2" charset="0"/>
                <a:cs typeface="Frutiger LT 55 Roman"/>
              </a:rPr>
              <a:t>Article 82 CBE 1/4</a:t>
            </a: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008063" y="1449388"/>
            <a:ext cx="7559675" cy="4751387"/>
          </a:xfrm>
          <a:prstGeom prst="rect">
            <a:avLst/>
          </a:prstGeom>
          <a:noFill/>
          <a:ln w="9525">
            <a:noFill/>
            <a:miter lim="800000"/>
            <a:headEnd/>
            <a:tailEnd/>
          </a:ln>
        </p:spPr>
        <p:txBody>
          <a:bodyPr/>
          <a:lstStyle/>
          <a:p>
            <a:pPr eaLnBrk="1" hangingPunct="1">
              <a:defRPr/>
            </a:pPr>
            <a:r>
              <a:rPr lang="fr-CH" sz="1600" i="1" dirty="0">
                <a:latin typeface="Frutiger 55 Roman" panose="00000400000000000000" pitchFamily="2" charset="0"/>
              </a:rPr>
              <a:t>La </a:t>
            </a:r>
            <a:r>
              <a:rPr lang="fr-CH" sz="1600" i="1" u="sng" dirty="0">
                <a:latin typeface="Frutiger 55 Roman" panose="00000400000000000000" pitchFamily="2" charset="0"/>
              </a:rPr>
              <a:t>demande de brevet</a:t>
            </a:r>
            <a:r>
              <a:rPr lang="fr-CH" sz="1600" i="1" dirty="0">
                <a:latin typeface="Frutiger 55 Roman" panose="00000400000000000000" pitchFamily="2" charset="0"/>
              </a:rPr>
              <a:t> européen ne peut concerner qu’</a:t>
            </a:r>
            <a:r>
              <a:rPr lang="fr-CH" sz="1600" i="1" u="sng" dirty="0">
                <a:latin typeface="Frutiger 55 Roman" panose="00000400000000000000" pitchFamily="2" charset="0"/>
              </a:rPr>
              <a:t>une seule invention </a:t>
            </a:r>
            <a:r>
              <a:rPr lang="fr-CH" sz="1600" i="1" dirty="0">
                <a:latin typeface="Frutiger 55 Roman" panose="00000400000000000000" pitchFamily="2" charset="0"/>
              </a:rPr>
              <a:t>ou une pluralité d’inventions liées entre elles de telle sorte qu’elles ne forment qu’</a:t>
            </a:r>
            <a:r>
              <a:rPr lang="fr-CH" sz="1600" i="1" u="sng" dirty="0">
                <a:latin typeface="Frutiger 55 Roman" panose="00000400000000000000" pitchFamily="2" charset="0"/>
              </a:rPr>
              <a:t>un seul concept inventif général</a:t>
            </a:r>
            <a:r>
              <a:rPr lang="fr-CH" sz="1600" i="1" dirty="0">
                <a:latin typeface="Frutiger 55 Roman" panose="00000400000000000000" pitchFamily="2" charset="0"/>
              </a:rPr>
              <a:t>.</a:t>
            </a:r>
          </a:p>
          <a:p>
            <a:pPr eaLnBrk="1" hangingPunct="1">
              <a:defRPr/>
            </a:pPr>
            <a:endParaRPr lang="fr-CH" sz="1600" i="1" u="sng" dirty="0">
              <a:latin typeface="Frutiger 55 Roman" panose="00000400000000000000" pitchFamily="2" charset="0"/>
            </a:endParaRPr>
          </a:p>
          <a:p>
            <a:pPr eaLnBrk="1" hangingPunct="1">
              <a:defRPr/>
            </a:pPr>
            <a:endParaRPr lang="fr-CH" sz="1600" i="1" u="sng" dirty="0">
              <a:latin typeface="Frutiger 55 Roman" panose="00000400000000000000" pitchFamily="2" charset="0"/>
            </a:endParaRPr>
          </a:p>
          <a:p>
            <a:pPr eaLnBrk="1" hangingPunct="1">
              <a:defRPr/>
            </a:pPr>
            <a:endParaRPr lang="fr-CH" sz="1600" i="1" u="sng" dirty="0">
              <a:latin typeface="Frutiger 55 Roman" panose="00000400000000000000" pitchFamily="2" charset="0"/>
            </a:endParaRPr>
          </a:p>
          <a:p>
            <a:pPr eaLnBrk="1" hangingPunct="1">
              <a:defRPr/>
            </a:pPr>
            <a:endParaRPr lang="fr-CH" sz="1600" i="1" u="sng" dirty="0">
              <a:latin typeface="Frutiger 55 Roman" panose="00000400000000000000" pitchFamily="2" charset="0"/>
            </a:endParaRPr>
          </a:p>
          <a:p>
            <a:pPr eaLnBrk="1" hangingPunct="1">
              <a:defRPr/>
            </a:pPr>
            <a:endParaRPr lang="fr-CH" sz="1600" i="1" u="sng"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kern="0" dirty="0">
                <a:solidFill>
                  <a:srgbClr val="6093BB"/>
                </a:solidFill>
                <a:latin typeface="Frutiger 45 Light" pitchFamily="2" charset="0"/>
              </a:rPr>
              <a:t>Pourquoi? </a:t>
            </a:r>
          </a:p>
          <a:p>
            <a:pPr marL="342900" indent="-342900">
              <a:lnSpc>
                <a:spcPct val="120000"/>
              </a:lnSpc>
              <a:buClr>
                <a:srgbClr val="FFC000"/>
              </a:buClr>
              <a:buFont typeface="Wingdings" pitchFamily="2" charset="2"/>
              <a:buChar char="Ø"/>
              <a:defRPr/>
            </a:pPr>
            <a:endParaRPr lang="fr-CH" sz="1600" kern="0" dirty="0">
              <a:solidFill>
                <a:srgbClr val="FF0000"/>
              </a:solidFill>
              <a:latin typeface="Frutiger 45 Light" pitchFamily="2" charset="0"/>
            </a:endParaRPr>
          </a:p>
          <a:p>
            <a:pPr marL="342900" indent="-342900">
              <a:lnSpc>
                <a:spcPct val="120000"/>
              </a:lnSpc>
              <a:buClr>
                <a:srgbClr val="FFC000"/>
              </a:buClr>
              <a:buFont typeface="Wingdings" pitchFamily="2" charset="2"/>
              <a:buChar char="Ø"/>
              <a:defRPr/>
            </a:pPr>
            <a:endParaRPr lang="fr-CH" sz="1600" kern="0" dirty="0">
              <a:solidFill>
                <a:srgbClr val="6093BB"/>
              </a:solidFill>
              <a:latin typeface="Frutiger 45 Light" pitchFamily="2" charset="0"/>
            </a:endParaRPr>
          </a:p>
          <a:p>
            <a:pPr marL="342900" indent="-342900">
              <a:lnSpc>
                <a:spcPct val="120000"/>
              </a:lnSpc>
              <a:buClr>
                <a:srgbClr val="FFC000"/>
              </a:buClr>
              <a:buFont typeface="Wingdings" pitchFamily="2" charset="2"/>
              <a:buChar char="Ø"/>
              <a:defRPr/>
            </a:pPr>
            <a:endParaRPr lang="fr-CH" sz="1600" kern="0" dirty="0">
              <a:solidFill>
                <a:srgbClr val="6093BB"/>
              </a:solidFill>
              <a:latin typeface="Frutiger 45 Light" pitchFamily="2" charset="0"/>
            </a:endParaRPr>
          </a:p>
          <a:p>
            <a:pPr>
              <a:lnSpc>
                <a:spcPct val="120000"/>
              </a:lnSpc>
              <a:buClr>
                <a:srgbClr val="FFC000"/>
              </a:buClr>
              <a:defRPr/>
            </a:pPr>
            <a:r>
              <a:rPr lang="fr-FR" sz="1600" kern="0" dirty="0">
                <a:solidFill>
                  <a:srgbClr val="404B56"/>
                </a:solidFill>
                <a:latin typeface="Frutiger 55 Roman" pitchFamily="2" charset="0"/>
                <a:cs typeface="+mn-cs"/>
              </a:rPr>
              <a:t>	</a:t>
            </a: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FR"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FR"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Tree>
    <p:extLst>
      <p:ext uri="{BB962C8B-B14F-4D97-AF65-F5344CB8AC3E}">
        <p14:creationId xmlns:p14="http://schemas.microsoft.com/office/powerpoint/2010/main" val="31268265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1" y="84537"/>
            <a:ext cx="4830792"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Demandes divisionnaires </a:t>
            </a:r>
            <a:r>
              <a:rPr lang="fr-CH" sz="2000" dirty="0" smtClean="0">
                <a:solidFill>
                  <a:schemeClr val="bg1"/>
                </a:solidFill>
                <a:latin typeface="Frutiger 45 Light" pitchFamily="2" charset="0"/>
                <a:cs typeface="Frutiger LT 55 Roman"/>
              </a:rPr>
              <a:t>3/20</a:t>
            </a:r>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160463" y="1601788"/>
            <a:ext cx="7559675" cy="4751387"/>
          </a:xfrm>
          <a:prstGeom prst="rect">
            <a:avLst/>
          </a:prstGeom>
          <a:noFill/>
          <a:ln w="9525">
            <a:noFill/>
            <a:miter lim="800000"/>
            <a:headEnd/>
            <a:tailEnd/>
          </a:ln>
        </p:spPr>
        <p:txBody>
          <a:bodyPr/>
          <a:lstStyle/>
          <a:p>
            <a:pPr>
              <a:lnSpc>
                <a:spcPct val="120000"/>
              </a:lnSpc>
              <a:buClr>
                <a:srgbClr val="FFC000"/>
              </a:buClr>
              <a:defRPr/>
            </a:pPr>
            <a:r>
              <a:rPr lang="fr-CH" sz="1600" b="1" kern="0" dirty="0">
                <a:solidFill>
                  <a:srgbClr val="6093BB"/>
                </a:solidFill>
                <a:latin typeface="Frutiger 45 Light" pitchFamily="2" charset="0"/>
              </a:rPr>
              <a:t>R36: Demandes divisionnaires</a:t>
            </a:r>
            <a:endParaRPr lang="fr-CH" sz="1600" dirty="0">
              <a:latin typeface="Frutiger 55 Roman" panose="00000400000000000000" pitchFamily="2" charset="0"/>
            </a:endParaRPr>
          </a:p>
          <a:p>
            <a:pPr>
              <a:lnSpc>
                <a:spcPct val="120000"/>
              </a:lnSpc>
              <a:buClr>
                <a:srgbClr val="FFC000"/>
              </a:buClr>
              <a:defRPr/>
            </a:pPr>
            <a:endParaRPr lang="fr-CH" sz="1600" i="1" dirty="0">
              <a:latin typeface="Frutiger 55 Roman" panose="00000400000000000000" pitchFamily="2" charset="0"/>
            </a:endParaRPr>
          </a:p>
          <a:p>
            <a:pPr>
              <a:lnSpc>
                <a:spcPct val="120000"/>
              </a:lnSpc>
              <a:buClr>
                <a:srgbClr val="FFC000"/>
              </a:buClr>
              <a:defRPr/>
            </a:pPr>
            <a:r>
              <a:rPr lang="fr-CH" sz="1600" i="1" dirty="0">
                <a:latin typeface="Frutiger 55 Roman" panose="00000400000000000000" pitchFamily="2" charset="0"/>
              </a:rPr>
              <a:t>		</a:t>
            </a:r>
            <a:r>
              <a:rPr lang="fr-CH" sz="1600" i="1" dirty="0" smtClean="0">
                <a:latin typeface="Frutiger 55 Roman" panose="00000400000000000000" pitchFamily="2" charset="0"/>
              </a:rPr>
              <a:t>		</a:t>
            </a:r>
            <a:r>
              <a:rPr lang="fr-CH" sz="1600" dirty="0" smtClean="0">
                <a:latin typeface="Frutiger 55 Roman" panose="00000400000000000000" pitchFamily="2" charset="0"/>
              </a:rPr>
              <a:t>Décision </a:t>
            </a:r>
            <a:r>
              <a:rPr lang="fr-CH" sz="1600" dirty="0">
                <a:latin typeface="Frutiger 55 Roman" panose="00000400000000000000" pitchFamily="2" charset="0"/>
              </a:rPr>
              <a:t>du Conseil d’administration du 16 octobre 2013 			</a:t>
            </a:r>
            <a:r>
              <a:rPr lang="fr-CH" sz="1600" dirty="0" smtClean="0">
                <a:latin typeface="Frutiger 55 Roman" panose="00000400000000000000" pitchFamily="2" charset="0"/>
              </a:rPr>
              <a:t>		modifiant </a:t>
            </a:r>
            <a:r>
              <a:rPr lang="fr-CH" sz="1600" dirty="0">
                <a:latin typeface="Frutiger 55 Roman" panose="00000400000000000000" pitchFamily="2" charset="0"/>
              </a:rPr>
              <a:t>les règles 36, 38 et 135 CBE (CA/D 15/13)</a:t>
            </a:r>
          </a:p>
          <a:p>
            <a:pPr>
              <a:lnSpc>
                <a:spcPct val="120000"/>
              </a:lnSpc>
              <a:buClr>
                <a:srgbClr val="FFC000"/>
              </a:buClr>
              <a:defRPr/>
            </a:pPr>
            <a:r>
              <a:rPr lang="fr-CH" sz="1600" dirty="0">
                <a:latin typeface="Frutiger 55 Roman" panose="00000400000000000000" pitchFamily="2" charset="0"/>
              </a:rPr>
              <a:t>		</a:t>
            </a:r>
            <a:r>
              <a:rPr lang="fr-CH" sz="1600" b="1" dirty="0">
                <a:latin typeface="Frutiger 55 Roman" panose="00000400000000000000" pitchFamily="2" charset="0"/>
              </a:rPr>
              <a:t>JO </a:t>
            </a:r>
            <a:r>
              <a:rPr lang="fr-CH" sz="1600" b="1" dirty="0" smtClean="0">
                <a:latin typeface="Frutiger 55 Roman" panose="00000400000000000000" pitchFamily="2" charset="0"/>
              </a:rPr>
              <a:t>		2013</a:t>
            </a:r>
            <a:r>
              <a:rPr lang="fr-CH" sz="1600" b="1" dirty="0">
                <a:latin typeface="Frutiger 55 Roman" panose="00000400000000000000" pitchFamily="2" charset="0"/>
              </a:rPr>
              <a:t>, 501</a:t>
            </a:r>
            <a:r>
              <a:rPr lang="fr-CH" sz="1600" i="1" dirty="0">
                <a:latin typeface="Frutiger 55 Roman" panose="00000400000000000000" pitchFamily="2" charset="0"/>
              </a:rPr>
              <a:t>	</a:t>
            </a:r>
          </a:p>
          <a:p>
            <a:pPr>
              <a:lnSpc>
                <a:spcPct val="120000"/>
              </a:lnSpc>
              <a:buClr>
                <a:srgbClr val="FFC000"/>
              </a:buClr>
              <a:defRPr/>
            </a:pPr>
            <a:endParaRPr lang="fr-CH" sz="1600" i="1" dirty="0">
              <a:latin typeface="Frutiger 55 Roman" panose="00000400000000000000" pitchFamily="2" charset="0"/>
            </a:endParaRPr>
          </a:p>
          <a:p>
            <a:pPr>
              <a:lnSpc>
                <a:spcPct val="120000"/>
              </a:lnSpc>
              <a:buClr>
                <a:srgbClr val="FFC000"/>
              </a:buClr>
              <a:defRPr/>
            </a:pPr>
            <a:endParaRPr lang="fr-CH" sz="1600" i="1" dirty="0">
              <a:latin typeface="Frutiger 55 Roman" panose="00000400000000000000" pitchFamily="2" charset="0"/>
            </a:endParaRPr>
          </a:p>
          <a:p>
            <a:pPr>
              <a:lnSpc>
                <a:spcPct val="120000"/>
              </a:lnSpc>
              <a:buClr>
                <a:srgbClr val="FFC000"/>
              </a:buClr>
              <a:defRPr/>
            </a:pPr>
            <a:r>
              <a:rPr lang="fr-CH" sz="1600" b="1" kern="0" dirty="0">
                <a:solidFill>
                  <a:srgbClr val="6093BB"/>
                </a:solidFill>
                <a:latin typeface="Frutiger 45 Light" pitchFamily="2" charset="0"/>
              </a:rPr>
              <a:t>Nouvelle R36(1)</a:t>
            </a:r>
            <a:endParaRPr lang="fr-CH" sz="1600" dirty="0">
              <a:latin typeface="Frutiger 55 Roman" panose="00000400000000000000" pitchFamily="2" charset="0"/>
            </a:endParaRPr>
          </a:p>
          <a:p>
            <a:pPr>
              <a:lnSpc>
                <a:spcPct val="120000"/>
              </a:lnSpc>
              <a:buClr>
                <a:srgbClr val="FFC000"/>
              </a:buClr>
              <a:defRPr/>
            </a:pPr>
            <a:r>
              <a:rPr lang="fr-CH" sz="1600" i="1" dirty="0">
                <a:latin typeface="Frutiger 55 Roman" panose="00000400000000000000" pitchFamily="2" charset="0"/>
              </a:rPr>
              <a:t>Le </a:t>
            </a:r>
            <a:r>
              <a:rPr lang="fr-CH" sz="1600" i="1" u="sng" dirty="0">
                <a:latin typeface="Frutiger 55 Roman" panose="00000400000000000000" pitchFamily="2" charset="0"/>
              </a:rPr>
              <a:t>demandeur</a:t>
            </a:r>
            <a:r>
              <a:rPr lang="fr-CH" sz="1600" i="1" dirty="0">
                <a:latin typeface="Frutiger 55 Roman" panose="00000400000000000000" pitchFamily="2" charset="0"/>
              </a:rPr>
              <a:t> peut déposer une demande divisionnaire relative à toute</a:t>
            </a:r>
          </a:p>
          <a:p>
            <a:pPr>
              <a:lnSpc>
                <a:spcPct val="120000"/>
              </a:lnSpc>
              <a:buClr>
                <a:srgbClr val="FFC000"/>
              </a:buClr>
              <a:defRPr/>
            </a:pPr>
            <a:r>
              <a:rPr lang="fr-CH" sz="1600" i="1" dirty="0">
                <a:latin typeface="Frutiger 55 Roman" panose="00000400000000000000" pitchFamily="2" charset="0"/>
              </a:rPr>
              <a:t>demande de brevet européen antérieure </a:t>
            </a:r>
            <a:r>
              <a:rPr lang="fr-CH" sz="1600" i="1" u="sng" dirty="0">
                <a:latin typeface="Frutiger 55 Roman" panose="00000400000000000000" pitchFamily="2" charset="0"/>
              </a:rPr>
              <a:t>encore en instance</a:t>
            </a:r>
            <a:r>
              <a:rPr lang="fr-CH" sz="1600" i="1" dirty="0">
                <a:latin typeface="Frutiger 55 Roman" panose="00000400000000000000" pitchFamily="2" charset="0"/>
              </a:rPr>
              <a:t>.</a:t>
            </a:r>
          </a:p>
          <a:p>
            <a:pPr>
              <a:lnSpc>
                <a:spcPct val="120000"/>
              </a:lnSpc>
              <a:buClr>
                <a:srgbClr val="FFC000"/>
              </a:buClr>
              <a:defRPr/>
            </a:pPr>
            <a:endParaRPr lang="fr-CH" sz="1600" i="1"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Cette décision </a:t>
            </a:r>
            <a:r>
              <a:rPr lang="fr-CH" sz="1600" dirty="0">
                <a:latin typeface="Frutiger 55 Roman" panose="00000400000000000000" pitchFamily="2" charset="0"/>
              </a:rPr>
              <a:t>est entrée </a:t>
            </a:r>
            <a:r>
              <a:rPr lang="fr-CH" sz="1600" dirty="0">
                <a:latin typeface="Frutiger 55 Roman" panose="00000400000000000000" pitchFamily="2" charset="0"/>
              </a:rPr>
              <a:t>en vigueur le </a:t>
            </a:r>
            <a:r>
              <a:rPr lang="fr-CH" sz="1600" b="1" dirty="0">
                <a:latin typeface="Frutiger 55 Roman" panose="00000400000000000000" pitchFamily="2" charset="0"/>
              </a:rPr>
              <a:t>1er avril 2014</a:t>
            </a:r>
            <a:r>
              <a:rPr lang="fr-CH" sz="1600" dirty="0">
                <a:latin typeface="Frutiger 55 Roman" panose="00000400000000000000" pitchFamily="2" charset="0"/>
              </a:rPr>
              <a:t>. </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Elle est applicable aux demandes divisionnaires déposées à compter de cette date.</a:t>
            </a:r>
          </a:p>
          <a:p>
            <a:pPr>
              <a:lnSpc>
                <a:spcPct val="120000"/>
              </a:lnSpc>
              <a:buClr>
                <a:srgbClr val="FFC000"/>
              </a:buClr>
              <a:defRPr/>
            </a:pPr>
            <a:endParaRPr lang="fr-CH" sz="1600" i="1" dirty="0">
              <a:latin typeface="Frutiger 55 Roman" panose="00000400000000000000" pitchFamily="2" charset="0"/>
            </a:endParaRPr>
          </a:p>
          <a:p>
            <a:pPr>
              <a:lnSpc>
                <a:spcPct val="120000"/>
              </a:lnSpc>
              <a:buClr>
                <a:srgbClr val="FFC000"/>
              </a:buClr>
              <a:defRPr/>
            </a:pPr>
            <a:r>
              <a:rPr lang="fr-CH" sz="1600" i="1" dirty="0">
                <a:latin typeface="Frutiger 55 Roman" panose="00000400000000000000" pitchFamily="2" charset="0"/>
              </a:rPr>
              <a:t/>
            </a:r>
            <a:br>
              <a:rPr lang="fr-CH" sz="1600" i="1" dirty="0">
                <a:latin typeface="Frutiger 55 Roman" panose="00000400000000000000" pitchFamily="2" charset="0"/>
              </a:rPr>
            </a:br>
            <a:endParaRPr lang="fr-CH" sz="1600" i="1" dirty="0">
              <a:latin typeface="Frutiger 55 Roman" panose="00000400000000000000" pitchFamily="2" charset="0"/>
            </a:endParaRPr>
          </a:p>
        </p:txBody>
      </p:sp>
      <p:sp>
        <p:nvSpPr>
          <p:cNvPr id="10" name="Triangle isocèle 9"/>
          <p:cNvSpPr/>
          <p:nvPr/>
        </p:nvSpPr>
        <p:spPr>
          <a:xfrm>
            <a:off x="1295400" y="2024063"/>
            <a:ext cx="1404938" cy="1296987"/>
          </a:xfrm>
          <a:prstGeom prst="triangle">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11" name="ZoneTexte 4"/>
          <p:cNvSpPr txBox="1">
            <a:spLocks noChangeArrowheads="1"/>
          </p:cNvSpPr>
          <p:nvPr/>
        </p:nvSpPr>
        <p:spPr bwMode="auto">
          <a:xfrm>
            <a:off x="1771650" y="2171700"/>
            <a:ext cx="684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buChar char="•"/>
              <a:defRPr sz="3200">
                <a:solidFill>
                  <a:srgbClr val="404B56"/>
                </a:solidFill>
                <a:latin typeface="Frutiger 55 Roman" panose="00000400000000000000" pitchFamily="2" charset="0"/>
              </a:defRPr>
            </a:lvl1pPr>
            <a:lvl2pPr marL="742950" indent="-285750">
              <a:lnSpc>
                <a:spcPct val="120000"/>
              </a:lnSpc>
              <a:buChar char="–"/>
              <a:defRPr sz="2800">
                <a:solidFill>
                  <a:srgbClr val="404B56"/>
                </a:solidFill>
                <a:latin typeface="Frutiger 55 Roman" panose="00000400000000000000" pitchFamily="2" charset="0"/>
              </a:defRPr>
            </a:lvl2pPr>
            <a:lvl3pPr marL="1143000" indent="-228600">
              <a:lnSpc>
                <a:spcPct val="120000"/>
              </a:lnSpc>
              <a:buChar char="•"/>
              <a:defRPr sz="2400">
                <a:solidFill>
                  <a:srgbClr val="404B56"/>
                </a:solidFill>
                <a:latin typeface="Frutiger 55 Roman" panose="00000400000000000000" pitchFamily="2" charset="0"/>
              </a:defRPr>
            </a:lvl3pPr>
            <a:lvl4pPr marL="1600200" indent="-228600">
              <a:lnSpc>
                <a:spcPct val="120000"/>
              </a:lnSpc>
              <a:buChar char="–"/>
              <a:defRPr sz="2000">
                <a:solidFill>
                  <a:srgbClr val="404B56"/>
                </a:solidFill>
                <a:latin typeface="Frutiger 55 Roman" panose="00000400000000000000" pitchFamily="2" charset="0"/>
              </a:defRPr>
            </a:lvl4pPr>
            <a:lvl5pPr marL="2057400" indent="-228600">
              <a:lnSpc>
                <a:spcPct val="120000"/>
              </a:lnSpc>
              <a:buChar char="»"/>
              <a:defRPr sz="2000">
                <a:solidFill>
                  <a:srgbClr val="404B56"/>
                </a:solidFill>
                <a:latin typeface="Frutiger 55 Roman" panose="00000400000000000000" pitchFamily="2" charset="0"/>
              </a:defRPr>
            </a:lvl5pPr>
            <a:lvl6pPr marL="25146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6pPr>
            <a:lvl7pPr marL="29718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7pPr>
            <a:lvl8pPr marL="34290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8pPr>
            <a:lvl9pPr marL="38862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9pPr>
          </a:lstStyle>
          <a:p>
            <a:pPr>
              <a:lnSpc>
                <a:spcPct val="100000"/>
              </a:lnSpc>
              <a:buFontTx/>
              <a:buNone/>
            </a:pPr>
            <a:r>
              <a:rPr lang="fr-CH" altLang="fr-FR" sz="7200">
                <a:solidFill>
                  <a:schemeClr val="tx1"/>
                </a:solidFill>
                <a:latin typeface="Arial" panose="020B0604020202020204" pitchFamily="34" charset="0"/>
              </a:rPr>
              <a:t>!</a:t>
            </a:r>
          </a:p>
        </p:txBody>
      </p:sp>
    </p:spTree>
    <p:extLst>
      <p:ext uri="{BB962C8B-B14F-4D97-AF65-F5344CB8AC3E}">
        <p14:creationId xmlns:p14="http://schemas.microsoft.com/office/powerpoint/2010/main" val="18603684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1" y="84537"/>
            <a:ext cx="4830792"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Demandes divisionnaires 4</a:t>
            </a:r>
            <a:r>
              <a:rPr lang="fr-CH" sz="2000" dirty="0" smtClean="0">
                <a:solidFill>
                  <a:schemeClr val="bg1"/>
                </a:solidFill>
                <a:latin typeface="Frutiger 45 Light" pitchFamily="2" charset="0"/>
                <a:cs typeface="Frutiger LT 55 Roman"/>
              </a:rPr>
              <a:t>/20</a:t>
            </a:r>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contenu 5"/>
          <p:cNvSpPr txBox="1">
            <a:spLocks/>
          </p:cNvSpPr>
          <p:nvPr/>
        </p:nvSpPr>
        <p:spPr bwMode="auto">
          <a:xfrm>
            <a:off x="1160463" y="1601788"/>
            <a:ext cx="7559675"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Char char="•"/>
              <a:defRPr sz="3200">
                <a:solidFill>
                  <a:srgbClr val="404B56"/>
                </a:solidFill>
                <a:latin typeface="Frutiger 55 Roman" panose="00000400000000000000" pitchFamily="2" charset="0"/>
              </a:defRPr>
            </a:lvl1pPr>
            <a:lvl2pPr marL="742950" indent="-285750">
              <a:lnSpc>
                <a:spcPct val="120000"/>
              </a:lnSpc>
              <a:buChar char="–"/>
              <a:defRPr sz="2800">
                <a:solidFill>
                  <a:srgbClr val="404B56"/>
                </a:solidFill>
                <a:latin typeface="Frutiger 55 Roman" panose="00000400000000000000" pitchFamily="2" charset="0"/>
              </a:defRPr>
            </a:lvl2pPr>
            <a:lvl3pPr marL="1143000" indent="-228600">
              <a:lnSpc>
                <a:spcPct val="120000"/>
              </a:lnSpc>
              <a:buChar char="•"/>
              <a:defRPr sz="2400">
                <a:solidFill>
                  <a:srgbClr val="404B56"/>
                </a:solidFill>
                <a:latin typeface="Frutiger 55 Roman" panose="00000400000000000000" pitchFamily="2" charset="0"/>
              </a:defRPr>
            </a:lvl3pPr>
            <a:lvl4pPr marL="1600200" indent="-228600">
              <a:lnSpc>
                <a:spcPct val="120000"/>
              </a:lnSpc>
              <a:buChar char="–"/>
              <a:defRPr sz="2000">
                <a:solidFill>
                  <a:srgbClr val="404B56"/>
                </a:solidFill>
                <a:latin typeface="Frutiger 55 Roman" panose="00000400000000000000" pitchFamily="2" charset="0"/>
              </a:defRPr>
            </a:lvl4pPr>
            <a:lvl5pPr marL="2057400" indent="-228600">
              <a:lnSpc>
                <a:spcPct val="120000"/>
              </a:lnSpc>
              <a:buChar char="»"/>
              <a:defRPr sz="2000">
                <a:solidFill>
                  <a:srgbClr val="404B56"/>
                </a:solidFill>
                <a:latin typeface="Frutiger 55 Roman" panose="00000400000000000000" pitchFamily="2" charset="0"/>
              </a:defRPr>
            </a:lvl5pPr>
            <a:lvl6pPr marL="25146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6pPr>
            <a:lvl7pPr marL="29718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7pPr>
            <a:lvl8pPr marL="34290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8pPr>
            <a:lvl9pPr marL="38862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9pPr>
          </a:lstStyle>
          <a:p>
            <a:pPr algn="ctr">
              <a:buClr>
                <a:srgbClr val="FFC000"/>
              </a:buClr>
              <a:buFontTx/>
              <a:buNone/>
            </a:pPr>
            <a:r>
              <a:rPr lang="fr-CH" altLang="fr-FR" sz="1600" i="1" dirty="0">
                <a:solidFill>
                  <a:schemeClr val="tx1"/>
                </a:solidFill>
              </a:rPr>
              <a:t>« </a:t>
            </a:r>
            <a:r>
              <a:rPr lang="fr-CH" altLang="fr-FR" sz="1600" i="1" u="sng" dirty="0">
                <a:solidFill>
                  <a:schemeClr val="tx1"/>
                </a:solidFill>
              </a:rPr>
              <a:t>encore en instance </a:t>
            </a:r>
            <a:r>
              <a:rPr lang="fr-CH" altLang="fr-FR" sz="1600" i="1" dirty="0">
                <a:solidFill>
                  <a:schemeClr val="tx1"/>
                </a:solidFill>
              </a:rPr>
              <a:t>»</a:t>
            </a:r>
            <a:r>
              <a:rPr lang="fr-CH" altLang="fr-FR" sz="1600" i="1" dirty="0">
                <a:solidFill>
                  <a:schemeClr val="tx1"/>
                </a:solidFill>
                <a:sym typeface="Symbol" panose="05050102010706020507" pitchFamily="18" charset="2"/>
              </a:rPr>
              <a:t> </a:t>
            </a:r>
            <a:r>
              <a:rPr lang="fr-CH" altLang="fr-FR" sz="1600" b="1" dirty="0">
                <a:solidFill>
                  <a:schemeClr val="tx1"/>
                </a:solidFill>
                <a:sym typeface="Symbol" panose="05050102010706020507" pitchFamily="18" charset="2"/>
              </a:rPr>
              <a:t>G1/09, G4/98</a:t>
            </a:r>
            <a:endParaRPr lang="fr-CH" altLang="fr-FR" sz="1600" b="1" dirty="0">
              <a:solidFill>
                <a:schemeClr val="tx1"/>
              </a:solidFill>
            </a:endParaRPr>
          </a:p>
          <a:p>
            <a:pPr algn="ctr">
              <a:buClr>
                <a:srgbClr val="FFC000"/>
              </a:buClr>
              <a:buFontTx/>
              <a:buNone/>
            </a:pPr>
            <a:endParaRPr lang="fr-CH" altLang="fr-FR" sz="1600" i="1" dirty="0">
              <a:solidFill>
                <a:schemeClr val="tx1"/>
              </a:solidFill>
            </a:endParaRPr>
          </a:p>
          <a:p>
            <a:pPr>
              <a:buClr>
                <a:srgbClr val="FFC000"/>
              </a:buClr>
              <a:buFontTx/>
              <a:buNone/>
            </a:pPr>
            <a:r>
              <a:rPr lang="fr-CH" altLang="fr-FR" sz="1600" i="1" dirty="0">
                <a:solidFill>
                  <a:schemeClr val="tx1"/>
                </a:solidFill>
              </a:rPr>
              <a:t/>
            </a:r>
            <a:br>
              <a:rPr lang="fr-CH" altLang="fr-FR" sz="1600" i="1" dirty="0">
                <a:solidFill>
                  <a:schemeClr val="tx1"/>
                </a:solidFill>
              </a:rPr>
            </a:br>
            <a:endParaRPr lang="fr-CH" altLang="fr-FR" sz="1600" i="1" dirty="0">
              <a:solidFill>
                <a:schemeClr val="tx1"/>
              </a:solidFill>
            </a:endParaRPr>
          </a:p>
        </p:txBody>
      </p:sp>
      <p:graphicFrame>
        <p:nvGraphicFramePr>
          <p:cNvPr id="12" name="Tableau 11"/>
          <p:cNvGraphicFramePr>
            <a:graphicFrameLocks noGrp="1"/>
          </p:cNvGraphicFramePr>
          <p:nvPr>
            <p:extLst>
              <p:ext uri="{D42A27DB-BD31-4B8C-83A1-F6EECF244321}">
                <p14:modId xmlns:p14="http://schemas.microsoft.com/office/powerpoint/2010/main" val="3332190280"/>
              </p:ext>
            </p:extLst>
          </p:nvPr>
        </p:nvGraphicFramePr>
        <p:xfrm>
          <a:off x="1835150" y="2205038"/>
          <a:ext cx="6096000" cy="3565824"/>
        </p:xfrm>
        <a:graphic>
          <a:graphicData uri="http://schemas.openxmlformats.org/drawingml/2006/table">
            <a:tbl>
              <a:tblPr firstRow="1" bandRow="1">
                <a:tableStyleId>{5C22544A-7EE6-4342-B048-85BDC9FD1C3A}</a:tableStyleId>
              </a:tblPr>
              <a:tblGrid>
                <a:gridCol w="3048000"/>
                <a:gridCol w="3048000"/>
              </a:tblGrid>
              <a:tr h="731376">
                <a:tc>
                  <a:txBody>
                    <a:bodyPr/>
                    <a:lstStyle/>
                    <a:p>
                      <a:r>
                        <a:rPr lang="fr-CH" sz="1400" b="0" dirty="0" smtClean="0">
                          <a:solidFill>
                            <a:schemeClr val="tx1"/>
                          </a:solidFill>
                          <a:latin typeface="Frutiger 55 Roman" panose="00000400000000000000" pitchFamily="2" charset="0"/>
                        </a:rPr>
                        <a:t>Délivrance</a:t>
                      </a:r>
                      <a:endParaRPr lang="fr-CH" sz="1400" b="0" dirty="0">
                        <a:solidFill>
                          <a:schemeClr val="tx1"/>
                        </a:solidFill>
                        <a:latin typeface="Frutiger 55 Roman" panose="00000400000000000000" pitchFamily="2" charset="0"/>
                      </a:endParaRPr>
                    </a:p>
                  </a:txBody>
                  <a:tcPr marT="45678" marB="45678">
                    <a:solidFill>
                      <a:srgbClr val="FFC000">
                        <a:alpha val="25000"/>
                      </a:srgbClr>
                    </a:solidFill>
                  </a:tcPr>
                </a:tc>
                <a:tc>
                  <a:txBody>
                    <a:bodyPr/>
                    <a:lstStyle/>
                    <a:p>
                      <a:r>
                        <a:rPr lang="fr-CH" sz="1400" b="0" i="0" dirty="0" smtClean="0">
                          <a:solidFill>
                            <a:schemeClr val="tx1"/>
                          </a:solidFill>
                          <a:latin typeface="Frutiger 55 Roman" panose="00000400000000000000" pitchFamily="2" charset="0"/>
                        </a:rPr>
                        <a:t>Jusqu’à (mais</a:t>
                      </a:r>
                      <a:r>
                        <a:rPr lang="fr-CH" sz="1400" b="0" i="0" baseline="0" dirty="0" smtClean="0">
                          <a:solidFill>
                            <a:schemeClr val="tx1"/>
                          </a:solidFill>
                          <a:latin typeface="Frutiger 55 Roman" panose="00000400000000000000" pitchFamily="2" charset="0"/>
                        </a:rPr>
                        <a:t> non y compris) </a:t>
                      </a:r>
                      <a:r>
                        <a:rPr lang="fr-CH" sz="1400" b="0" i="0" dirty="0" smtClean="0">
                          <a:solidFill>
                            <a:schemeClr val="tx1"/>
                          </a:solidFill>
                          <a:latin typeface="Frutiger 55 Roman" panose="00000400000000000000" pitchFamily="2" charset="0"/>
                        </a:rPr>
                        <a:t>la date de publication de la mention de délivrance au BEB selon A97(3)  </a:t>
                      </a:r>
                      <a:endParaRPr lang="fr-CH" sz="1400" b="0" i="0" dirty="0">
                        <a:solidFill>
                          <a:schemeClr val="tx1"/>
                        </a:solidFill>
                        <a:latin typeface="Frutiger 55 Roman" panose="00000400000000000000" pitchFamily="2" charset="0"/>
                      </a:endParaRPr>
                    </a:p>
                  </a:txBody>
                  <a:tcPr marT="45678" marB="45678">
                    <a:solidFill>
                      <a:srgbClr val="0070C0">
                        <a:alpha val="25000"/>
                      </a:srgbClr>
                    </a:solidFill>
                  </a:tcPr>
                </a:tc>
              </a:tr>
              <a:tr h="1584737">
                <a:tc>
                  <a:txBody>
                    <a:bodyPr/>
                    <a:lstStyle/>
                    <a:p>
                      <a:r>
                        <a:rPr lang="fr-CH" sz="1400" b="0" dirty="0" smtClean="0">
                          <a:solidFill>
                            <a:schemeClr val="tx1"/>
                          </a:solidFill>
                          <a:latin typeface="Frutiger 55 Roman" panose="00000400000000000000" pitchFamily="2" charset="0"/>
                        </a:rPr>
                        <a:t>Rejet</a:t>
                      </a:r>
                      <a:endParaRPr lang="fr-CH" sz="1400" b="0" dirty="0">
                        <a:solidFill>
                          <a:schemeClr val="tx1"/>
                        </a:solidFill>
                        <a:latin typeface="Frutiger 55 Roman" panose="00000400000000000000" pitchFamily="2" charset="0"/>
                      </a:endParaRPr>
                    </a:p>
                  </a:txBody>
                  <a:tcPr marT="45678" marB="45678">
                    <a:solidFill>
                      <a:srgbClr val="FFC000">
                        <a:alpha val="25000"/>
                      </a:srgbClr>
                    </a:solidFill>
                  </a:tcPr>
                </a:tc>
                <a:tc>
                  <a:txBody>
                    <a:bodyPr/>
                    <a:lstStyle/>
                    <a:p>
                      <a:r>
                        <a:rPr lang="fr-CH" sz="1400" b="0" i="0" dirty="0" smtClean="0">
                          <a:solidFill>
                            <a:schemeClr val="tx1"/>
                          </a:solidFill>
                          <a:latin typeface="Frutiger 55 Roman" panose="00000400000000000000" pitchFamily="2" charset="0"/>
                        </a:rPr>
                        <a:t>Jusqu’à</a:t>
                      </a:r>
                      <a:r>
                        <a:rPr lang="fr-CH" sz="1400" b="0" i="0" baseline="0" dirty="0" smtClean="0">
                          <a:solidFill>
                            <a:schemeClr val="tx1"/>
                          </a:solidFill>
                          <a:latin typeface="Frutiger 55 Roman" panose="00000400000000000000" pitchFamily="2" charset="0"/>
                        </a:rPr>
                        <a:t> l’expiration du délai pour former un recours [A108], qui démarre par la signification de la notification de la décision </a:t>
                      </a:r>
                      <a:r>
                        <a:rPr lang="fr-CH" sz="1400" b="0" i="0" u="sng" baseline="0" dirty="0" smtClean="0">
                          <a:solidFill>
                            <a:schemeClr val="tx1"/>
                          </a:solidFill>
                          <a:latin typeface="Frutiger 55 Roman" panose="00000400000000000000" pitchFamily="2" charset="0"/>
                        </a:rPr>
                        <a:t>écrite</a:t>
                      </a:r>
                      <a:r>
                        <a:rPr lang="fr-CH" sz="1400" b="0" i="0" baseline="0" dirty="0" smtClean="0">
                          <a:solidFill>
                            <a:schemeClr val="tx1"/>
                          </a:solidFill>
                          <a:latin typeface="Frutiger 55 Roman" panose="00000400000000000000" pitchFamily="2" charset="0"/>
                        </a:rPr>
                        <a:t> du rejet</a:t>
                      </a:r>
                    </a:p>
                    <a:p>
                      <a:r>
                        <a:rPr lang="fr-CH" sz="1400" b="0" i="0" dirty="0" smtClean="0">
                          <a:solidFill>
                            <a:schemeClr val="tx1"/>
                          </a:solidFill>
                          <a:latin typeface="Frutiger 55 Roman" panose="00000400000000000000" pitchFamily="2" charset="0"/>
                        </a:rPr>
                        <a:t>/!\ Pas nécessaire</a:t>
                      </a:r>
                      <a:r>
                        <a:rPr lang="fr-CH" sz="1400" b="0" i="0" baseline="0" dirty="0" smtClean="0">
                          <a:solidFill>
                            <a:schemeClr val="tx1"/>
                          </a:solidFill>
                          <a:latin typeface="Frutiger 55 Roman" panose="00000400000000000000" pitchFamily="2" charset="0"/>
                        </a:rPr>
                        <a:t> de former recours</a:t>
                      </a:r>
                      <a:endParaRPr lang="fr-CH" sz="1400" b="0" i="0" dirty="0">
                        <a:solidFill>
                          <a:schemeClr val="tx1"/>
                        </a:solidFill>
                        <a:latin typeface="Frutiger 55 Roman" panose="00000400000000000000" pitchFamily="2" charset="0"/>
                      </a:endParaRPr>
                    </a:p>
                  </a:txBody>
                  <a:tcPr marT="45678" marB="45678">
                    <a:solidFill>
                      <a:srgbClr val="0070C0">
                        <a:alpha val="25000"/>
                      </a:srgbClr>
                    </a:solidFill>
                  </a:tcPr>
                </a:tc>
              </a:tr>
              <a:tr h="731376">
                <a:tc>
                  <a:txBody>
                    <a:bodyPr/>
                    <a:lstStyle/>
                    <a:p>
                      <a:r>
                        <a:rPr lang="fr-CH" sz="1400" dirty="0" smtClean="0">
                          <a:latin typeface="Frutiger 55 Roman" panose="00000400000000000000" pitchFamily="2" charset="0"/>
                        </a:rPr>
                        <a:t>Demande réputée</a:t>
                      </a:r>
                      <a:r>
                        <a:rPr lang="fr-CH" sz="1400" baseline="0" dirty="0" smtClean="0">
                          <a:latin typeface="Frutiger 55 Roman" panose="00000400000000000000" pitchFamily="2" charset="0"/>
                        </a:rPr>
                        <a:t> retirée</a:t>
                      </a:r>
                      <a:endParaRPr lang="fr-CH" sz="1400" dirty="0">
                        <a:latin typeface="Frutiger 55 Roman" panose="00000400000000000000" pitchFamily="2" charset="0"/>
                      </a:endParaRPr>
                    </a:p>
                  </a:txBody>
                  <a:tcPr marT="45678" marB="45678">
                    <a:solidFill>
                      <a:srgbClr val="FFC000">
                        <a:alpha val="25000"/>
                      </a:srgbClr>
                    </a:solidFill>
                  </a:tcPr>
                </a:tc>
                <a:tc>
                  <a:txBody>
                    <a:bodyPr/>
                    <a:lstStyle/>
                    <a:p>
                      <a:r>
                        <a:rPr lang="fr-CH" sz="1400" b="0" i="0" dirty="0" smtClean="0">
                          <a:solidFill>
                            <a:schemeClr val="tx1"/>
                          </a:solidFill>
                          <a:latin typeface="Frutiger 55 Roman" panose="00000400000000000000" pitchFamily="2" charset="0"/>
                        </a:rPr>
                        <a:t>Jusqu’à la fin du dernier jour du délai non observé</a:t>
                      </a:r>
                    </a:p>
                    <a:p>
                      <a:r>
                        <a:rPr lang="fr-CH" sz="1400" b="0" i="0" dirty="0" smtClean="0">
                          <a:solidFill>
                            <a:schemeClr val="tx1"/>
                          </a:solidFill>
                          <a:latin typeface="Frutiger 55 Roman" panose="00000400000000000000" pitchFamily="2" charset="0"/>
                        </a:rPr>
                        <a:t>/!\ Remèdes</a:t>
                      </a:r>
                      <a:r>
                        <a:rPr lang="fr-CH" sz="1400" b="0" i="0" baseline="0" dirty="0" smtClean="0">
                          <a:solidFill>
                            <a:schemeClr val="tx1"/>
                          </a:solidFill>
                          <a:latin typeface="Frutiger 55 Roman" panose="00000400000000000000" pitchFamily="2" charset="0"/>
                        </a:rPr>
                        <a:t> juridiques</a:t>
                      </a:r>
                      <a:endParaRPr lang="fr-CH" sz="1400" b="0" i="0" dirty="0">
                        <a:solidFill>
                          <a:schemeClr val="tx1"/>
                        </a:solidFill>
                        <a:latin typeface="Frutiger 55 Roman" panose="00000400000000000000" pitchFamily="2" charset="0"/>
                      </a:endParaRPr>
                    </a:p>
                  </a:txBody>
                  <a:tcPr marT="45678" marB="45678">
                    <a:solidFill>
                      <a:srgbClr val="0070C0">
                        <a:alpha val="25000"/>
                      </a:srgbClr>
                    </a:solidFill>
                  </a:tcPr>
                </a:tc>
              </a:tr>
              <a:tr h="518036">
                <a:tc>
                  <a:txBody>
                    <a:bodyPr/>
                    <a:lstStyle/>
                    <a:p>
                      <a:r>
                        <a:rPr lang="fr-CH" sz="1400" dirty="0" smtClean="0">
                          <a:latin typeface="Frutiger 55 Roman" panose="00000400000000000000" pitchFamily="2" charset="0"/>
                        </a:rPr>
                        <a:t>Retrait</a:t>
                      </a:r>
                      <a:endParaRPr lang="fr-CH" sz="1400" dirty="0">
                        <a:latin typeface="Frutiger 55 Roman" panose="00000400000000000000" pitchFamily="2" charset="0"/>
                      </a:endParaRPr>
                    </a:p>
                  </a:txBody>
                  <a:tcPr marT="45678" marB="45678">
                    <a:solidFill>
                      <a:srgbClr val="FFC000">
                        <a:alpha val="25000"/>
                      </a:srgbClr>
                    </a:solidFill>
                  </a:tcPr>
                </a:tc>
                <a:tc>
                  <a:txBody>
                    <a:bodyPr/>
                    <a:lstStyle/>
                    <a:p>
                      <a:r>
                        <a:rPr lang="fr-CH" sz="1400" b="0" i="0" dirty="0" smtClean="0">
                          <a:solidFill>
                            <a:schemeClr val="tx1"/>
                          </a:solidFill>
                          <a:latin typeface="Frutiger 55 Roman" panose="00000400000000000000" pitchFamily="2" charset="0"/>
                        </a:rPr>
                        <a:t>Jusqu’au</a:t>
                      </a:r>
                      <a:r>
                        <a:rPr lang="fr-CH" sz="1400" b="0" i="0" baseline="0" dirty="0" smtClean="0">
                          <a:solidFill>
                            <a:schemeClr val="tx1"/>
                          </a:solidFill>
                          <a:latin typeface="Frutiger 55 Roman" panose="00000400000000000000" pitchFamily="2" charset="0"/>
                        </a:rPr>
                        <a:t> j</a:t>
                      </a:r>
                      <a:r>
                        <a:rPr lang="fr-CH" sz="1400" b="0" i="0" dirty="0" smtClean="0">
                          <a:solidFill>
                            <a:schemeClr val="tx1"/>
                          </a:solidFill>
                          <a:latin typeface="Frutiger 55 Roman" panose="00000400000000000000" pitchFamily="2" charset="0"/>
                        </a:rPr>
                        <a:t>our où l’OEB reçoit la déclaration de</a:t>
                      </a:r>
                      <a:r>
                        <a:rPr lang="fr-CH" sz="1400" b="0" i="0" baseline="0" dirty="0" smtClean="0">
                          <a:solidFill>
                            <a:schemeClr val="tx1"/>
                          </a:solidFill>
                          <a:latin typeface="Frutiger 55 Roman" panose="00000400000000000000" pitchFamily="2" charset="0"/>
                        </a:rPr>
                        <a:t> retrait</a:t>
                      </a:r>
                      <a:endParaRPr lang="fr-CH" sz="1400" b="0" i="0" dirty="0">
                        <a:solidFill>
                          <a:schemeClr val="tx1"/>
                        </a:solidFill>
                        <a:latin typeface="Frutiger 55 Roman" panose="00000400000000000000" pitchFamily="2" charset="0"/>
                      </a:endParaRPr>
                    </a:p>
                  </a:txBody>
                  <a:tcPr marT="45678" marB="45678">
                    <a:solidFill>
                      <a:srgbClr val="0070C0">
                        <a:alpha val="25000"/>
                      </a:srgbClr>
                    </a:solidFill>
                  </a:tcPr>
                </a:tc>
              </a:tr>
            </a:tbl>
          </a:graphicData>
        </a:graphic>
      </p:graphicFrame>
    </p:spTree>
    <p:extLst>
      <p:ext uri="{BB962C8B-B14F-4D97-AF65-F5344CB8AC3E}">
        <p14:creationId xmlns:p14="http://schemas.microsoft.com/office/powerpoint/2010/main" val="3576415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1" y="84537"/>
            <a:ext cx="4830792"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Demandes divisionnaires </a:t>
            </a:r>
            <a:r>
              <a:rPr lang="fr-CH" sz="2000" dirty="0" smtClean="0">
                <a:solidFill>
                  <a:schemeClr val="bg1"/>
                </a:solidFill>
                <a:latin typeface="Frutiger 45 Light" pitchFamily="2" charset="0"/>
                <a:cs typeface="Frutiger LT 55 Roman"/>
              </a:rPr>
              <a:t>5/20</a:t>
            </a:r>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160463" y="1447800"/>
            <a:ext cx="7559675" cy="4751388"/>
          </a:xfrm>
          <a:prstGeom prst="rect">
            <a:avLst/>
          </a:prstGeom>
          <a:noFill/>
          <a:ln w="9525">
            <a:noFill/>
            <a:miter lim="800000"/>
            <a:headEnd/>
            <a:tailEnd/>
          </a:ln>
        </p:spPr>
        <p:txBody>
          <a:bodyPr/>
          <a:lstStyle/>
          <a:p>
            <a:pPr>
              <a:lnSpc>
                <a:spcPct val="120000"/>
              </a:lnSpc>
              <a:buClr>
                <a:srgbClr val="FFC000"/>
              </a:buClr>
              <a:defRPr/>
            </a:pPr>
            <a:r>
              <a:rPr lang="fr-CH" sz="1600" b="1" kern="0" dirty="0">
                <a:solidFill>
                  <a:srgbClr val="6093BB"/>
                </a:solidFill>
                <a:latin typeface="Frutiger 45 Light" pitchFamily="2" charset="0"/>
              </a:rPr>
              <a:t>R36: Demandes divisionnaires</a:t>
            </a:r>
            <a:endParaRPr lang="fr-CH" sz="1600" dirty="0">
              <a:latin typeface="Frutiger 55 Roman" panose="00000400000000000000" pitchFamily="2" charset="0"/>
            </a:endParaRPr>
          </a:p>
          <a:p>
            <a:pPr>
              <a:lnSpc>
                <a:spcPct val="120000"/>
              </a:lnSpc>
              <a:buClr>
                <a:srgbClr val="FFC000"/>
              </a:buClr>
              <a:defRPr/>
            </a:pPr>
            <a:endParaRPr lang="fr-CH" sz="1600" i="1" dirty="0">
              <a:latin typeface="Frutiger 55 Roman" panose="00000400000000000000" pitchFamily="2" charset="0"/>
            </a:endParaRPr>
          </a:p>
          <a:p>
            <a:pPr>
              <a:lnSpc>
                <a:spcPct val="120000"/>
              </a:lnSpc>
              <a:buClr>
                <a:srgbClr val="FFC000"/>
              </a:buClr>
              <a:defRPr/>
            </a:pPr>
            <a:r>
              <a:rPr lang="fr-CH" sz="1600" i="1" dirty="0">
                <a:latin typeface="Frutiger 55 Roman" panose="00000400000000000000" pitchFamily="2" charset="0"/>
              </a:rPr>
              <a:t>		</a:t>
            </a:r>
            <a:r>
              <a:rPr lang="fr-CH" sz="1600" i="1" dirty="0" smtClean="0">
                <a:latin typeface="Frutiger 55 Roman" panose="00000400000000000000" pitchFamily="2" charset="0"/>
              </a:rPr>
              <a:t>		</a:t>
            </a:r>
            <a:r>
              <a:rPr lang="fr-CH" sz="1600" dirty="0" smtClean="0">
                <a:latin typeface="Frutiger 55 Roman" panose="00000400000000000000" pitchFamily="2" charset="0"/>
              </a:rPr>
              <a:t>Décision </a:t>
            </a:r>
            <a:r>
              <a:rPr lang="fr-CH" sz="1600" dirty="0">
                <a:latin typeface="Frutiger 55 Roman" panose="00000400000000000000" pitchFamily="2" charset="0"/>
              </a:rPr>
              <a:t>du Conseil d’administration du 16 octobre 2013 			</a:t>
            </a:r>
            <a:r>
              <a:rPr lang="fr-CH" sz="1600" dirty="0" smtClean="0">
                <a:latin typeface="Frutiger 55 Roman" panose="00000400000000000000" pitchFamily="2" charset="0"/>
              </a:rPr>
              <a:t>		modifiant </a:t>
            </a:r>
            <a:r>
              <a:rPr lang="fr-CH" sz="1600" dirty="0">
                <a:latin typeface="Frutiger 55 Roman" panose="00000400000000000000" pitchFamily="2" charset="0"/>
              </a:rPr>
              <a:t>les règles 36, 38 et 135 CBE (CA/D 15/13)</a:t>
            </a:r>
          </a:p>
          <a:p>
            <a:pPr>
              <a:lnSpc>
                <a:spcPct val="120000"/>
              </a:lnSpc>
              <a:buClr>
                <a:srgbClr val="FFC000"/>
              </a:buClr>
              <a:defRPr/>
            </a:pPr>
            <a:r>
              <a:rPr lang="fr-CH" sz="1600" dirty="0">
                <a:latin typeface="Frutiger 55 Roman" panose="00000400000000000000" pitchFamily="2" charset="0"/>
              </a:rPr>
              <a:t>		</a:t>
            </a:r>
            <a:r>
              <a:rPr lang="fr-CH" sz="1600" dirty="0" smtClean="0">
                <a:latin typeface="Frutiger 55 Roman" panose="00000400000000000000" pitchFamily="2" charset="0"/>
              </a:rPr>
              <a:t>		</a:t>
            </a:r>
            <a:r>
              <a:rPr lang="fr-CH" sz="1600" b="1" dirty="0" smtClean="0">
                <a:latin typeface="Frutiger 55 Roman" panose="00000400000000000000" pitchFamily="2" charset="0"/>
              </a:rPr>
              <a:t>JO </a:t>
            </a:r>
            <a:r>
              <a:rPr lang="fr-CH" sz="1600" b="1" dirty="0">
                <a:latin typeface="Frutiger 55 Roman" panose="00000400000000000000" pitchFamily="2" charset="0"/>
              </a:rPr>
              <a:t>2013, 501</a:t>
            </a:r>
            <a:r>
              <a:rPr lang="fr-CH" sz="1600" i="1" dirty="0">
                <a:latin typeface="Frutiger 55 Roman" panose="00000400000000000000" pitchFamily="2" charset="0"/>
              </a:rPr>
              <a:t>	</a:t>
            </a:r>
          </a:p>
          <a:p>
            <a:pPr>
              <a:lnSpc>
                <a:spcPct val="120000"/>
              </a:lnSpc>
              <a:buClr>
                <a:srgbClr val="FFC000"/>
              </a:buClr>
              <a:defRPr/>
            </a:pPr>
            <a:endParaRPr lang="fr-CH" sz="1600" i="1" dirty="0">
              <a:latin typeface="Frutiger 55 Roman" panose="00000400000000000000" pitchFamily="2" charset="0"/>
            </a:endParaRPr>
          </a:p>
          <a:p>
            <a:pPr>
              <a:lnSpc>
                <a:spcPct val="120000"/>
              </a:lnSpc>
              <a:buClr>
                <a:srgbClr val="FFC000"/>
              </a:buClr>
              <a:defRPr/>
            </a:pPr>
            <a:r>
              <a:rPr lang="fr-CH" sz="1600" b="1" kern="0" dirty="0">
                <a:solidFill>
                  <a:srgbClr val="6093BB"/>
                </a:solidFill>
                <a:latin typeface="Frutiger 45 Light" pitchFamily="2" charset="0"/>
              </a:rPr>
              <a:t>Nouvelle R38(4)</a:t>
            </a:r>
          </a:p>
          <a:p>
            <a:pPr>
              <a:lnSpc>
                <a:spcPct val="120000"/>
              </a:lnSpc>
              <a:buClr>
                <a:srgbClr val="FFC000"/>
              </a:buClr>
              <a:defRPr/>
            </a:pPr>
            <a:r>
              <a:rPr lang="fr-CH" sz="1600" i="1" dirty="0">
                <a:latin typeface="Frutiger 55 Roman" panose="00000400000000000000" pitchFamily="2" charset="0"/>
              </a:rPr>
              <a:t>Le RRT peut prévoir une </a:t>
            </a:r>
            <a:r>
              <a:rPr lang="fr-CH" sz="1600" i="1" u="sng" dirty="0">
                <a:latin typeface="Frutiger 55 Roman" panose="00000400000000000000" pitchFamily="2" charset="0"/>
              </a:rPr>
              <a:t>taxe additionnelle</a:t>
            </a:r>
            <a:r>
              <a:rPr lang="fr-CH" sz="1600" i="1" dirty="0">
                <a:latin typeface="Frutiger 55 Roman" panose="00000400000000000000" pitchFamily="2" charset="0"/>
              </a:rPr>
              <a:t> faisant partie de la taxe de dépôt dans le cas d’une </a:t>
            </a:r>
            <a:r>
              <a:rPr lang="fr-CH" sz="1600" i="1" u="sng" dirty="0">
                <a:latin typeface="Frutiger 55 Roman" panose="00000400000000000000" pitchFamily="2" charset="0"/>
              </a:rPr>
              <a:t>demande divisionnaire déposée sur la base d’une demande antérieure qui est elle-même une demande divisionnaire</a:t>
            </a:r>
            <a:r>
              <a:rPr lang="fr-CH" sz="1600" i="1" dirty="0">
                <a:latin typeface="Frutiger 55 Roman" panose="00000400000000000000" pitchFamily="2" charset="0"/>
              </a:rPr>
              <a:t>.</a:t>
            </a:r>
          </a:p>
          <a:p>
            <a:pPr>
              <a:lnSpc>
                <a:spcPct val="120000"/>
              </a:lnSpc>
              <a:buClr>
                <a:srgbClr val="FFC000"/>
              </a:buClr>
              <a:defRPr/>
            </a:pPr>
            <a:endParaRPr lang="fr-CH" sz="1600" b="1" kern="0" dirty="0">
              <a:solidFill>
                <a:srgbClr val="6093BB"/>
              </a:solidFill>
              <a:latin typeface="Frutiger 45 Light" pitchFamily="2" charset="0"/>
            </a:endParaRPr>
          </a:p>
          <a:p>
            <a:pPr>
              <a:lnSpc>
                <a:spcPct val="120000"/>
              </a:lnSpc>
              <a:buClr>
                <a:srgbClr val="FFC000"/>
              </a:buClr>
              <a:defRPr/>
            </a:pPr>
            <a:endParaRPr lang="fr-CH" sz="1600" b="1" kern="0" dirty="0">
              <a:solidFill>
                <a:srgbClr val="6093BB"/>
              </a:solidFill>
              <a:latin typeface="Frutiger 45 Light" pitchFamily="2" charset="0"/>
            </a:endParaRPr>
          </a:p>
          <a:p>
            <a:pPr>
              <a:lnSpc>
                <a:spcPct val="120000"/>
              </a:lnSpc>
              <a:buClr>
                <a:srgbClr val="FFC000"/>
              </a:buClr>
              <a:defRPr/>
            </a:pPr>
            <a:r>
              <a:rPr lang="fr-CH" sz="1600" b="1" kern="0" dirty="0">
                <a:solidFill>
                  <a:srgbClr val="6093BB"/>
                </a:solidFill>
                <a:latin typeface="Frutiger 45 Light" pitchFamily="2" charset="0"/>
              </a:rPr>
              <a:t>Nouvelle R135(2)</a:t>
            </a:r>
          </a:p>
          <a:p>
            <a:pPr>
              <a:lnSpc>
                <a:spcPct val="120000"/>
              </a:lnSpc>
              <a:buClr>
                <a:srgbClr val="FFC000"/>
              </a:buClr>
              <a:defRPr/>
            </a:pPr>
            <a:r>
              <a:rPr lang="fr-CH" sz="1600" i="1" dirty="0">
                <a:latin typeface="Frutiger 55 Roman" panose="00000400000000000000" pitchFamily="2" charset="0"/>
              </a:rPr>
              <a:t>La règle 135(2) CBE a été modifiée en conséquence afin d’y supprimer la référence à la règle 36(1) CBE.</a:t>
            </a: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endParaRPr lang="fr-CH" sz="1600" i="1" dirty="0">
              <a:latin typeface="Frutiger 55 Roman" panose="00000400000000000000" pitchFamily="2" charset="0"/>
            </a:endParaRPr>
          </a:p>
          <a:p>
            <a:pPr>
              <a:lnSpc>
                <a:spcPct val="120000"/>
              </a:lnSpc>
              <a:buClr>
                <a:srgbClr val="FFC000"/>
              </a:buClr>
              <a:defRPr/>
            </a:pPr>
            <a:r>
              <a:rPr lang="fr-CH" sz="1600" i="1" dirty="0">
                <a:latin typeface="Frutiger 55 Roman" panose="00000400000000000000" pitchFamily="2" charset="0"/>
              </a:rPr>
              <a:t/>
            </a:r>
            <a:br>
              <a:rPr lang="fr-CH" sz="1600" i="1" dirty="0">
                <a:latin typeface="Frutiger 55 Roman" panose="00000400000000000000" pitchFamily="2" charset="0"/>
              </a:rPr>
            </a:br>
            <a:endParaRPr lang="fr-CH" sz="1600" i="1" dirty="0">
              <a:latin typeface="Frutiger 55 Roman" panose="00000400000000000000" pitchFamily="2" charset="0"/>
            </a:endParaRPr>
          </a:p>
        </p:txBody>
      </p:sp>
      <p:sp>
        <p:nvSpPr>
          <p:cNvPr id="10" name="Triangle isocèle 9"/>
          <p:cNvSpPr/>
          <p:nvPr/>
        </p:nvSpPr>
        <p:spPr>
          <a:xfrm>
            <a:off x="1295400" y="1820863"/>
            <a:ext cx="1404938" cy="1296987"/>
          </a:xfrm>
          <a:prstGeom prst="triangle">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11" name="ZoneTexte 15"/>
          <p:cNvSpPr txBox="1">
            <a:spLocks noChangeArrowheads="1"/>
          </p:cNvSpPr>
          <p:nvPr/>
        </p:nvSpPr>
        <p:spPr bwMode="auto">
          <a:xfrm>
            <a:off x="1771650" y="1968500"/>
            <a:ext cx="684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buChar char="•"/>
              <a:defRPr sz="3200">
                <a:solidFill>
                  <a:srgbClr val="404B56"/>
                </a:solidFill>
                <a:latin typeface="Frutiger 55 Roman" panose="00000400000000000000" pitchFamily="2" charset="0"/>
              </a:defRPr>
            </a:lvl1pPr>
            <a:lvl2pPr marL="742950" indent="-285750">
              <a:lnSpc>
                <a:spcPct val="120000"/>
              </a:lnSpc>
              <a:buChar char="–"/>
              <a:defRPr sz="2800">
                <a:solidFill>
                  <a:srgbClr val="404B56"/>
                </a:solidFill>
                <a:latin typeface="Frutiger 55 Roman" panose="00000400000000000000" pitchFamily="2" charset="0"/>
              </a:defRPr>
            </a:lvl2pPr>
            <a:lvl3pPr marL="1143000" indent="-228600">
              <a:lnSpc>
                <a:spcPct val="120000"/>
              </a:lnSpc>
              <a:buChar char="•"/>
              <a:defRPr sz="2400">
                <a:solidFill>
                  <a:srgbClr val="404B56"/>
                </a:solidFill>
                <a:latin typeface="Frutiger 55 Roman" panose="00000400000000000000" pitchFamily="2" charset="0"/>
              </a:defRPr>
            </a:lvl3pPr>
            <a:lvl4pPr marL="1600200" indent="-228600">
              <a:lnSpc>
                <a:spcPct val="120000"/>
              </a:lnSpc>
              <a:buChar char="–"/>
              <a:defRPr sz="2000">
                <a:solidFill>
                  <a:srgbClr val="404B56"/>
                </a:solidFill>
                <a:latin typeface="Frutiger 55 Roman" panose="00000400000000000000" pitchFamily="2" charset="0"/>
              </a:defRPr>
            </a:lvl4pPr>
            <a:lvl5pPr marL="2057400" indent="-228600">
              <a:lnSpc>
                <a:spcPct val="120000"/>
              </a:lnSpc>
              <a:buChar char="»"/>
              <a:defRPr sz="2000">
                <a:solidFill>
                  <a:srgbClr val="404B56"/>
                </a:solidFill>
                <a:latin typeface="Frutiger 55 Roman" panose="00000400000000000000" pitchFamily="2" charset="0"/>
              </a:defRPr>
            </a:lvl5pPr>
            <a:lvl6pPr marL="25146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6pPr>
            <a:lvl7pPr marL="29718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7pPr>
            <a:lvl8pPr marL="34290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8pPr>
            <a:lvl9pPr marL="38862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9pPr>
          </a:lstStyle>
          <a:p>
            <a:pPr>
              <a:lnSpc>
                <a:spcPct val="100000"/>
              </a:lnSpc>
              <a:buFontTx/>
              <a:buNone/>
            </a:pPr>
            <a:r>
              <a:rPr lang="fr-CH" altLang="fr-FR" sz="7200">
                <a:solidFill>
                  <a:schemeClr val="tx1"/>
                </a:solidFill>
                <a:latin typeface="Arial" panose="020B0604020202020204" pitchFamily="34" charset="0"/>
              </a:rPr>
              <a:t>!</a:t>
            </a:r>
          </a:p>
        </p:txBody>
      </p:sp>
    </p:spTree>
    <p:extLst>
      <p:ext uri="{BB962C8B-B14F-4D97-AF65-F5344CB8AC3E}">
        <p14:creationId xmlns:p14="http://schemas.microsoft.com/office/powerpoint/2010/main" val="29207861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1" y="84537"/>
            <a:ext cx="4830792"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Demandes divisionnaires </a:t>
            </a:r>
            <a:r>
              <a:rPr lang="fr-CH" sz="2000" dirty="0" smtClean="0">
                <a:solidFill>
                  <a:schemeClr val="bg1"/>
                </a:solidFill>
                <a:latin typeface="Frutiger 45 Light" pitchFamily="2" charset="0"/>
                <a:cs typeface="Frutiger LT 55 Roman"/>
              </a:rPr>
              <a:t>6/20</a:t>
            </a:r>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riangle isocèle 9"/>
          <p:cNvSpPr/>
          <p:nvPr/>
        </p:nvSpPr>
        <p:spPr>
          <a:xfrm>
            <a:off x="1295400" y="1372290"/>
            <a:ext cx="1404938" cy="1296987"/>
          </a:xfrm>
          <a:prstGeom prst="triangle">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11" name="ZoneTexte 15"/>
          <p:cNvSpPr txBox="1">
            <a:spLocks noChangeArrowheads="1"/>
          </p:cNvSpPr>
          <p:nvPr/>
        </p:nvSpPr>
        <p:spPr bwMode="auto">
          <a:xfrm>
            <a:off x="1771650" y="1519927"/>
            <a:ext cx="684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buChar char="•"/>
              <a:defRPr sz="3200">
                <a:solidFill>
                  <a:srgbClr val="404B56"/>
                </a:solidFill>
                <a:latin typeface="Frutiger 55 Roman" panose="00000400000000000000" pitchFamily="2" charset="0"/>
              </a:defRPr>
            </a:lvl1pPr>
            <a:lvl2pPr marL="742950" indent="-285750">
              <a:lnSpc>
                <a:spcPct val="120000"/>
              </a:lnSpc>
              <a:buChar char="–"/>
              <a:defRPr sz="2800">
                <a:solidFill>
                  <a:srgbClr val="404B56"/>
                </a:solidFill>
                <a:latin typeface="Frutiger 55 Roman" panose="00000400000000000000" pitchFamily="2" charset="0"/>
              </a:defRPr>
            </a:lvl2pPr>
            <a:lvl3pPr marL="1143000" indent="-228600">
              <a:lnSpc>
                <a:spcPct val="120000"/>
              </a:lnSpc>
              <a:buChar char="•"/>
              <a:defRPr sz="2400">
                <a:solidFill>
                  <a:srgbClr val="404B56"/>
                </a:solidFill>
                <a:latin typeface="Frutiger 55 Roman" panose="00000400000000000000" pitchFamily="2" charset="0"/>
              </a:defRPr>
            </a:lvl3pPr>
            <a:lvl4pPr marL="1600200" indent="-228600">
              <a:lnSpc>
                <a:spcPct val="120000"/>
              </a:lnSpc>
              <a:buChar char="–"/>
              <a:defRPr sz="2000">
                <a:solidFill>
                  <a:srgbClr val="404B56"/>
                </a:solidFill>
                <a:latin typeface="Frutiger 55 Roman" panose="00000400000000000000" pitchFamily="2" charset="0"/>
              </a:defRPr>
            </a:lvl4pPr>
            <a:lvl5pPr marL="2057400" indent="-228600">
              <a:lnSpc>
                <a:spcPct val="120000"/>
              </a:lnSpc>
              <a:buChar char="»"/>
              <a:defRPr sz="2000">
                <a:solidFill>
                  <a:srgbClr val="404B56"/>
                </a:solidFill>
                <a:latin typeface="Frutiger 55 Roman" panose="00000400000000000000" pitchFamily="2" charset="0"/>
              </a:defRPr>
            </a:lvl5pPr>
            <a:lvl6pPr marL="25146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6pPr>
            <a:lvl7pPr marL="29718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7pPr>
            <a:lvl8pPr marL="34290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8pPr>
            <a:lvl9pPr marL="38862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9pPr>
          </a:lstStyle>
          <a:p>
            <a:pPr>
              <a:lnSpc>
                <a:spcPct val="100000"/>
              </a:lnSpc>
              <a:buFontTx/>
              <a:buNone/>
            </a:pPr>
            <a:r>
              <a:rPr lang="fr-CH" altLang="fr-FR" sz="7200" dirty="0">
                <a:solidFill>
                  <a:schemeClr val="tx1"/>
                </a:solidFill>
                <a:latin typeface="Arial" panose="020B0604020202020204" pitchFamily="34" charset="0"/>
              </a:rPr>
              <a:t>!</a:t>
            </a:r>
          </a:p>
        </p:txBody>
      </p:sp>
      <p:sp>
        <p:nvSpPr>
          <p:cNvPr id="15" name="Espace réservé du contenu 5"/>
          <p:cNvSpPr txBox="1">
            <a:spLocks/>
          </p:cNvSpPr>
          <p:nvPr/>
        </p:nvSpPr>
        <p:spPr bwMode="auto">
          <a:xfrm>
            <a:off x="1160463" y="1447800"/>
            <a:ext cx="7559675" cy="4751388"/>
          </a:xfrm>
          <a:prstGeom prst="rect">
            <a:avLst/>
          </a:prstGeom>
          <a:noFill/>
          <a:ln w="9525">
            <a:noFill/>
            <a:miter lim="800000"/>
            <a:headEnd/>
            <a:tailEnd/>
          </a:ln>
        </p:spPr>
        <p:txBody>
          <a:bodyPr/>
          <a:lstStyle/>
          <a:p>
            <a:pPr>
              <a:lnSpc>
                <a:spcPct val="120000"/>
              </a:lnSpc>
              <a:buClr>
                <a:srgbClr val="FFC000"/>
              </a:buClr>
              <a:defRPr/>
            </a:pPr>
            <a:r>
              <a:rPr lang="fr-CH" sz="1600" i="1" dirty="0">
                <a:latin typeface="Frutiger 55 Roman" panose="00000400000000000000" pitchFamily="2" charset="0"/>
              </a:rPr>
              <a:t>		</a:t>
            </a:r>
            <a:r>
              <a:rPr lang="fr-CH" sz="1600" i="1" dirty="0" smtClean="0">
                <a:latin typeface="Frutiger 55 Roman" panose="00000400000000000000" pitchFamily="2" charset="0"/>
              </a:rPr>
              <a:t>		</a:t>
            </a:r>
            <a:r>
              <a:rPr lang="fr-CH" sz="1600" dirty="0" smtClean="0">
                <a:latin typeface="Frutiger 55 Roman" panose="00000400000000000000" pitchFamily="2" charset="0"/>
              </a:rPr>
              <a:t>Communiqué </a:t>
            </a:r>
            <a:r>
              <a:rPr lang="fr-CH" sz="1600" dirty="0">
                <a:latin typeface="Frutiger 55 Roman" panose="00000400000000000000" pitchFamily="2" charset="0"/>
              </a:rPr>
              <a:t>de l’Office européen des brevets, en date du 		</a:t>
            </a:r>
            <a:r>
              <a:rPr lang="fr-CH" sz="1600" dirty="0" smtClean="0">
                <a:latin typeface="Frutiger 55 Roman" panose="00000400000000000000" pitchFamily="2" charset="0"/>
              </a:rPr>
              <a:t>		8 </a:t>
            </a:r>
            <a:r>
              <a:rPr lang="fr-CH" sz="1600" dirty="0">
                <a:latin typeface="Frutiger 55 Roman" panose="00000400000000000000" pitchFamily="2" charset="0"/>
              </a:rPr>
              <a:t>janvier 2014, relatif aux demandes divisionnaires 			</a:t>
            </a:r>
            <a:r>
              <a:rPr lang="fr-CH" sz="1600" dirty="0" smtClean="0">
                <a:latin typeface="Frutiger 55 Roman" panose="00000400000000000000" pitchFamily="2" charset="0"/>
              </a:rPr>
              <a:t>			européennes </a:t>
            </a:r>
            <a:endParaRPr lang="fr-CH" sz="1600" dirty="0">
              <a:latin typeface="Frutiger 55 Roman" panose="00000400000000000000" pitchFamily="2" charset="0"/>
            </a:endParaRPr>
          </a:p>
          <a:p>
            <a:pPr>
              <a:lnSpc>
                <a:spcPct val="120000"/>
              </a:lnSpc>
              <a:buClr>
                <a:srgbClr val="FFC000"/>
              </a:buClr>
              <a:defRPr/>
            </a:pPr>
            <a:r>
              <a:rPr lang="fr-CH" sz="1600" dirty="0">
                <a:latin typeface="Frutiger 55 Roman" panose="00000400000000000000" pitchFamily="2" charset="0"/>
              </a:rPr>
              <a:t>		</a:t>
            </a:r>
            <a:r>
              <a:rPr lang="fr-CH" sz="1600" dirty="0" smtClean="0">
                <a:latin typeface="Frutiger 55 Roman" panose="00000400000000000000" pitchFamily="2" charset="0"/>
              </a:rPr>
              <a:t>		</a:t>
            </a:r>
            <a:r>
              <a:rPr lang="fr-CH" sz="1600" b="1" dirty="0" smtClean="0">
                <a:latin typeface="Frutiger 55 Roman" panose="00000400000000000000" pitchFamily="2" charset="0"/>
              </a:rPr>
              <a:t>JO </a:t>
            </a:r>
            <a:r>
              <a:rPr lang="fr-CH" sz="1600" b="1" dirty="0">
                <a:latin typeface="Frutiger 55 Roman" panose="00000400000000000000" pitchFamily="2" charset="0"/>
              </a:rPr>
              <a:t>2014, A22 </a:t>
            </a:r>
            <a:r>
              <a:rPr lang="fr-CH" sz="1600" dirty="0">
                <a:latin typeface="Frutiger 55 Roman" panose="00000400000000000000" pitchFamily="2" charset="0"/>
              </a:rPr>
              <a:t>(Online publication date: </a:t>
            </a:r>
            <a:r>
              <a:rPr lang="fr-CH" sz="1600" u="sng" dirty="0">
                <a:latin typeface="Frutiger 55 Roman" panose="00000400000000000000" pitchFamily="2" charset="0"/>
              </a:rPr>
              <a:t>28.2.2014</a:t>
            </a:r>
            <a:r>
              <a:rPr lang="fr-CH" sz="1600" dirty="0">
                <a:latin typeface="Frutiger 55 Roman" panose="00000400000000000000" pitchFamily="2" charset="0"/>
              </a:rPr>
              <a:t>)</a:t>
            </a:r>
            <a:br>
              <a:rPr lang="fr-CH" sz="1600" dirty="0">
                <a:latin typeface="Frutiger 55 Roman" panose="00000400000000000000" pitchFamily="2" charset="0"/>
              </a:rPr>
            </a:br>
            <a:r>
              <a:rPr lang="fr-CH" sz="1600" dirty="0">
                <a:latin typeface="Frutiger 55 Roman" panose="00000400000000000000" pitchFamily="2" charset="0"/>
              </a:rPr>
              <a:t>	</a:t>
            </a:r>
            <a:endParaRPr lang="fr-CH" sz="1600" i="1" dirty="0">
              <a:latin typeface="Frutiger 55 Roman" panose="00000400000000000000" pitchFamily="2" charset="0"/>
            </a:endParaRPr>
          </a:p>
          <a:p>
            <a:pPr>
              <a:lnSpc>
                <a:spcPct val="120000"/>
              </a:lnSpc>
              <a:buClr>
                <a:srgbClr val="FFC000"/>
              </a:buClr>
              <a:defRPr/>
            </a:pPr>
            <a:endParaRPr lang="fr-CH" sz="1600" b="1" kern="0" dirty="0">
              <a:solidFill>
                <a:srgbClr val="6093BB"/>
              </a:solidFill>
              <a:latin typeface="Frutiger 45 Light" pitchFamily="2" charset="0"/>
            </a:endParaRPr>
          </a:p>
          <a:p>
            <a:pPr>
              <a:lnSpc>
                <a:spcPct val="120000"/>
              </a:lnSpc>
              <a:buClr>
                <a:srgbClr val="FFC000"/>
              </a:buClr>
              <a:defRPr/>
            </a:pPr>
            <a:endParaRPr lang="fr-CH" sz="1600" b="1" kern="0" dirty="0">
              <a:solidFill>
                <a:srgbClr val="6093BB"/>
              </a:solidFill>
              <a:latin typeface="Frutiger 45 Light" pitchFamily="2" charset="0"/>
            </a:endParaRPr>
          </a:p>
          <a:p>
            <a:pPr>
              <a:lnSpc>
                <a:spcPct val="120000"/>
              </a:lnSpc>
              <a:buClr>
                <a:srgbClr val="FFC000"/>
              </a:buClr>
              <a:defRPr/>
            </a:pPr>
            <a:r>
              <a:rPr lang="fr-CH" sz="1600" b="1" kern="0" dirty="0">
                <a:solidFill>
                  <a:srgbClr val="6093BB"/>
                </a:solidFill>
                <a:latin typeface="Frutiger 45 Light" pitchFamily="2" charset="0"/>
              </a:rPr>
              <a:t>Exigences prévues pour le dépôt de demandes divisionnaires </a:t>
            </a:r>
            <a:endParaRPr lang="fr-CH" sz="1600" i="1" dirty="0">
              <a:latin typeface="Frutiger 55 Roman" panose="00000400000000000000" pitchFamily="2" charset="0"/>
            </a:endParaRPr>
          </a:p>
          <a:p>
            <a:pPr>
              <a:lnSpc>
                <a:spcPct val="120000"/>
              </a:lnSpc>
              <a:buClr>
                <a:srgbClr val="FFC000"/>
              </a:buClr>
              <a:defRPr/>
            </a:pPr>
            <a:r>
              <a:rPr lang="fr-CH" sz="1600" i="1" dirty="0">
                <a:latin typeface="Frutiger 55 Roman" panose="00000400000000000000" pitchFamily="2" charset="0"/>
              </a:rPr>
              <a:t>Dès l’entrée en vigueur de ces dispositions modifiées, toute demande de brevet européen en instance ou toute demande PCT entrée dans la phase européenne ou pour laquelle une requête valable en traitement anticipé a été déposée pourra être divisée, </a:t>
            </a:r>
            <a:r>
              <a:rPr lang="fr-CH" sz="1600" i="1" u="sng" dirty="0">
                <a:latin typeface="Frutiger 55 Roman" panose="00000400000000000000" pitchFamily="2" charset="0"/>
              </a:rPr>
              <a:t>même si les délais applicables entre le 1er avril 2010 et le 31 mars 2014 ont déjà expiré</a:t>
            </a:r>
            <a:r>
              <a:rPr lang="fr-CH" sz="1600" i="1" dirty="0">
                <a:latin typeface="Frutiger 55 Roman" panose="00000400000000000000" pitchFamily="2" charset="0"/>
              </a:rPr>
              <a:t>.</a:t>
            </a:r>
          </a:p>
          <a:p>
            <a:pPr>
              <a:lnSpc>
                <a:spcPct val="120000"/>
              </a:lnSpc>
              <a:buClr>
                <a:srgbClr val="FFC000"/>
              </a:buClr>
              <a:defRPr/>
            </a:pPr>
            <a:endParaRPr lang="fr-CH" sz="1600" b="1" kern="0" dirty="0">
              <a:solidFill>
                <a:srgbClr val="6093BB"/>
              </a:solidFill>
              <a:latin typeface="Frutiger 45 Light" pitchFamily="2" charset="0"/>
            </a:endParaRPr>
          </a:p>
          <a:p>
            <a:pPr>
              <a:lnSpc>
                <a:spcPct val="120000"/>
              </a:lnSpc>
              <a:buClr>
                <a:srgbClr val="FFC000"/>
              </a:buClr>
              <a:defRPr/>
            </a:pPr>
            <a:endParaRPr lang="fr-CH" sz="1600" b="1" kern="0" dirty="0">
              <a:solidFill>
                <a:srgbClr val="6093BB"/>
              </a:solidFill>
              <a:latin typeface="Frutiger 45 Light" pitchFamily="2" charset="0"/>
            </a:endParaRPr>
          </a:p>
          <a:p>
            <a:pPr>
              <a:lnSpc>
                <a:spcPct val="120000"/>
              </a:lnSpc>
              <a:buClr>
                <a:srgbClr val="FFC000"/>
              </a:buClr>
              <a:defRPr/>
            </a:pPr>
            <a:endParaRPr lang="fr-CH" sz="1600" i="1" dirty="0">
              <a:latin typeface="Frutiger 55 Roman" panose="00000400000000000000" pitchFamily="2" charset="0"/>
            </a:endParaRPr>
          </a:p>
          <a:p>
            <a:pPr>
              <a:lnSpc>
                <a:spcPct val="120000"/>
              </a:lnSpc>
              <a:buClr>
                <a:srgbClr val="FFC000"/>
              </a:buClr>
              <a:defRPr/>
            </a:pPr>
            <a:r>
              <a:rPr lang="fr-CH" sz="1600" i="1" dirty="0">
                <a:latin typeface="Frutiger 55 Roman" panose="00000400000000000000" pitchFamily="2" charset="0"/>
              </a:rPr>
              <a:t/>
            </a:r>
            <a:br>
              <a:rPr lang="fr-CH" sz="1600" i="1" dirty="0">
                <a:latin typeface="Frutiger 55 Roman" panose="00000400000000000000" pitchFamily="2" charset="0"/>
              </a:rPr>
            </a:br>
            <a:endParaRPr lang="fr-CH" sz="1600" i="1" dirty="0">
              <a:latin typeface="Frutiger 55 Roman" panose="00000400000000000000" pitchFamily="2" charset="0"/>
            </a:endParaRPr>
          </a:p>
        </p:txBody>
      </p:sp>
    </p:spTree>
    <p:extLst>
      <p:ext uri="{BB962C8B-B14F-4D97-AF65-F5344CB8AC3E}">
        <p14:creationId xmlns:p14="http://schemas.microsoft.com/office/powerpoint/2010/main" val="2914133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1" y="84537"/>
            <a:ext cx="4830792"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Demandes divisionnaires 7</a:t>
            </a:r>
            <a:r>
              <a:rPr lang="fr-CH" sz="2000" dirty="0" smtClean="0">
                <a:solidFill>
                  <a:schemeClr val="bg1"/>
                </a:solidFill>
                <a:latin typeface="Frutiger 45 Light" pitchFamily="2" charset="0"/>
                <a:cs typeface="Frutiger LT 55 Roman"/>
              </a:rPr>
              <a:t>/20</a:t>
            </a:r>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riangle isocèle 9"/>
          <p:cNvSpPr/>
          <p:nvPr/>
        </p:nvSpPr>
        <p:spPr>
          <a:xfrm>
            <a:off x="1295400" y="1372290"/>
            <a:ext cx="1404938" cy="1296987"/>
          </a:xfrm>
          <a:prstGeom prst="triangle">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11" name="ZoneTexte 15"/>
          <p:cNvSpPr txBox="1">
            <a:spLocks noChangeArrowheads="1"/>
          </p:cNvSpPr>
          <p:nvPr/>
        </p:nvSpPr>
        <p:spPr bwMode="auto">
          <a:xfrm>
            <a:off x="1771650" y="1519927"/>
            <a:ext cx="684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buChar char="•"/>
              <a:defRPr sz="3200">
                <a:solidFill>
                  <a:srgbClr val="404B56"/>
                </a:solidFill>
                <a:latin typeface="Frutiger 55 Roman" panose="00000400000000000000" pitchFamily="2" charset="0"/>
              </a:defRPr>
            </a:lvl1pPr>
            <a:lvl2pPr marL="742950" indent="-285750">
              <a:lnSpc>
                <a:spcPct val="120000"/>
              </a:lnSpc>
              <a:buChar char="–"/>
              <a:defRPr sz="2800">
                <a:solidFill>
                  <a:srgbClr val="404B56"/>
                </a:solidFill>
                <a:latin typeface="Frutiger 55 Roman" panose="00000400000000000000" pitchFamily="2" charset="0"/>
              </a:defRPr>
            </a:lvl2pPr>
            <a:lvl3pPr marL="1143000" indent="-228600">
              <a:lnSpc>
                <a:spcPct val="120000"/>
              </a:lnSpc>
              <a:buChar char="•"/>
              <a:defRPr sz="2400">
                <a:solidFill>
                  <a:srgbClr val="404B56"/>
                </a:solidFill>
                <a:latin typeface="Frutiger 55 Roman" panose="00000400000000000000" pitchFamily="2" charset="0"/>
              </a:defRPr>
            </a:lvl3pPr>
            <a:lvl4pPr marL="1600200" indent="-228600">
              <a:lnSpc>
                <a:spcPct val="120000"/>
              </a:lnSpc>
              <a:buChar char="–"/>
              <a:defRPr sz="2000">
                <a:solidFill>
                  <a:srgbClr val="404B56"/>
                </a:solidFill>
                <a:latin typeface="Frutiger 55 Roman" panose="00000400000000000000" pitchFamily="2" charset="0"/>
              </a:defRPr>
            </a:lvl4pPr>
            <a:lvl5pPr marL="2057400" indent="-228600">
              <a:lnSpc>
                <a:spcPct val="120000"/>
              </a:lnSpc>
              <a:buChar char="»"/>
              <a:defRPr sz="2000">
                <a:solidFill>
                  <a:srgbClr val="404B56"/>
                </a:solidFill>
                <a:latin typeface="Frutiger 55 Roman" panose="00000400000000000000" pitchFamily="2" charset="0"/>
              </a:defRPr>
            </a:lvl5pPr>
            <a:lvl6pPr marL="25146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6pPr>
            <a:lvl7pPr marL="29718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7pPr>
            <a:lvl8pPr marL="34290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8pPr>
            <a:lvl9pPr marL="38862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9pPr>
          </a:lstStyle>
          <a:p>
            <a:pPr>
              <a:lnSpc>
                <a:spcPct val="100000"/>
              </a:lnSpc>
              <a:buFontTx/>
              <a:buNone/>
            </a:pPr>
            <a:r>
              <a:rPr lang="fr-CH" altLang="fr-FR" sz="7200" dirty="0">
                <a:solidFill>
                  <a:schemeClr val="tx1"/>
                </a:solidFill>
                <a:latin typeface="Arial" panose="020B0604020202020204" pitchFamily="34" charset="0"/>
              </a:rPr>
              <a:t>!</a:t>
            </a:r>
          </a:p>
        </p:txBody>
      </p:sp>
      <p:sp>
        <p:nvSpPr>
          <p:cNvPr id="15" name="Espace réservé du contenu 5"/>
          <p:cNvSpPr txBox="1">
            <a:spLocks/>
          </p:cNvSpPr>
          <p:nvPr/>
        </p:nvSpPr>
        <p:spPr bwMode="auto">
          <a:xfrm>
            <a:off x="1160463" y="1447800"/>
            <a:ext cx="7559675" cy="4751388"/>
          </a:xfrm>
          <a:prstGeom prst="rect">
            <a:avLst/>
          </a:prstGeom>
          <a:noFill/>
          <a:ln w="9525">
            <a:noFill/>
            <a:miter lim="800000"/>
            <a:headEnd/>
            <a:tailEnd/>
          </a:ln>
        </p:spPr>
        <p:txBody>
          <a:bodyPr/>
          <a:lstStyle/>
          <a:p>
            <a:pPr>
              <a:lnSpc>
                <a:spcPct val="120000"/>
              </a:lnSpc>
              <a:buClr>
                <a:srgbClr val="FFC000"/>
              </a:buClr>
              <a:defRPr/>
            </a:pPr>
            <a:r>
              <a:rPr lang="fr-CH" sz="1600" i="1" dirty="0">
                <a:latin typeface="Frutiger 55 Roman" panose="00000400000000000000" pitchFamily="2" charset="0"/>
              </a:rPr>
              <a:t>		</a:t>
            </a:r>
            <a:r>
              <a:rPr lang="fr-CH" sz="1600" i="1" dirty="0" smtClean="0">
                <a:latin typeface="Frutiger 55 Roman" panose="00000400000000000000" pitchFamily="2" charset="0"/>
              </a:rPr>
              <a:t>		</a:t>
            </a:r>
            <a:r>
              <a:rPr lang="fr-CH" sz="1600" dirty="0" smtClean="0">
                <a:latin typeface="Frutiger 55 Roman" panose="00000400000000000000" pitchFamily="2" charset="0"/>
              </a:rPr>
              <a:t>Communiqué </a:t>
            </a:r>
            <a:r>
              <a:rPr lang="fr-CH" sz="1600" dirty="0">
                <a:latin typeface="Frutiger 55 Roman" panose="00000400000000000000" pitchFamily="2" charset="0"/>
              </a:rPr>
              <a:t>de l’Office européen des brevets, en date du 		</a:t>
            </a:r>
            <a:r>
              <a:rPr lang="fr-CH" sz="1600" dirty="0" smtClean="0">
                <a:latin typeface="Frutiger 55 Roman" panose="00000400000000000000" pitchFamily="2" charset="0"/>
              </a:rPr>
              <a:t>		8 </a:t>
            </a:r>
            <a:r>
              <a:rPr lang="fr-CH" sz="1600" dirty="0">
                <a:latin typeface="Frutiger 55 Roman" panose="00000400000000000000" pitchFamily="2" charset="0"/>
              </a:rPr>
              <a:t>janvier 2014, relatif aux demandes divisionnaires 			</a:t>
            </a:r>
            <a:r>
              <a:rPr lang="fr-CH" sz="1600" dirty="0" smtClean="0">
                <a:latin typeface="Frutiger 55 Roman" panose="00000400000000000000" pitchFamily="2" charset="0"/>
              </a:rPr>
              <a:t>			européennes </a:t>
            </a:r>
            <a:endParaRPr lang="fr-CH" sz="1600" dirty="0">
              <a:latin typeface="Frutiger 55 Roman" panose="00000400000000000000" pitchFamily="2" charset="0"/>
            </a:endParaRPr>
          </a:p>
          <a:p>
            <a:pPr>
              <a:lnSpc>
                <a:spcPct val="120000"/>
              </a:lnSpc>
              <a:buClr>
                <a:srgbClr val="FFC000"/>
              </a:buClr>
              <a:defRPr/>
            </a:pPr>
            <a:r>
              <a:rPr lang="fr-CH" sz="1600" dirty="0">
                <a:latin typeface="Frutiger 55 Roman" panose="00000400000000000000" pitchFamily="2" charset="0"/>
              </a:rPr>
              <a:t>		</a:t>
            </a:r>
            <a:r>
              <a:rPr lang="fr-CH" sz="1600" dirty="0" smtClean="0">
                <a:latin typeface="Frutiger 55 Roman" panose="00000400000000000000" pitchFamily="2" charset="0"/>
              </a:rPr>
              <a:t>		</a:t>
            </a:r>
            <a:r>
              <a:rPr lang="fr-CH" sz="1600" b="1" dirty="0" smtClean="0">
                <a:latin typeface="Frutiger 55 Roman" panose="00000400000000000000" pitchFamily="2" charset="0"/>
              </a:rPr>
              <a:t>JO </a:t>
            </a:r>
            <a:r>
              <a:rPr lang="fr-CH" sz="1600" b="1" dirty="0">
                <a:latin typeface="Frutiger 55 Roman" panose="00000400000000000000" pitchFamily="2" charset="0"/>
              </a:rPr>
              <a:t>2014, A22 </a:t>
            </a:r>
            <a:r>
              <a:rPr lang="fr-CH" sz="1600" dirty="0">
                <a:latin typeface="Frutiger 55 Roman" panose="00000400000000000000" pitchFamily="2" charset="0"/>
              </a:rPr>
              <a:t>(Online publication date: </a:t>
            </a:r>
            <a:r>
              <a:rPr lang="fr-CH" sz="1600" u="sng" dirty="0">
                <a:latin typeface="Frutiger 55 Roman" panose="00000400000000000000" pitchFamily="2" charset="0"/>
              </a:rPr>
              <a:t>28.2.2014</a:t>
            </a:r>
            <a:r>
              <a:rPr lang="fr-CH" sz="1600" dirty="0">
                <a:latin typeface="Frutiger 55 Roman" panose="00000400000000000000" pitchFamily="2" charset="0"/>
              </a:rPr>
              <a:t>)</a:t>
            </a:r>
            <a:br>
              <a:rPr lang="fr-CH" sz="1600" dirty="0">
                <a:latin typeface="Frutiger 55 Roman" panose="00000400000000000000" pitchFamily="2" charset="0"/>
              </a:rPr>
            </a:br>
            <a:r>
              <a:rPr lang="fr-CH" sz="1600" dirty="0">
                <a:latin typeface="Frutiger 55 Roman" panose="00000400000000000000" pitchFamily="2" charset="0"/>
              </a:rPr>
              <a:t>	</a:t>
            </a:r>
            <a:endParaRPr lang="fr-CH" sz="1600" i="1" dirty="0">
              <a:latin typeface="Frutiger 55 Roman" panose="00000400000000000000" pitchFamily="2" charset="0"/>
            </a:endParaRPr>
          </a:p>
          <a:p>
            <a:pPr>
              <a:lnSpc>
                <a:spcPct val="120000"/>
              </a:lnSpc>
              <a:buClr>
                <a:srgbClr val="FFC000"/>
              </a:buClr>
              <a:defRPr/>
            </a:pPr>
            <a:endParaRPr lang="fr-CH" sz="1600" b="1" kern="0" dirty="0">
              <a:solidFill>
                <a:srgbClr val="6093BB"/>
              </a:solidFill>
              <a:latin typeface="Frutiger 45 Light" pitchFamily="2" charset="0"/>
            </a:endParaRPr>
          </a:p>
          <a:p>
            <a:pPr>
              <a:lnSpc>
                <a:spcPct val="120000"/>
              </a:lnSpc>
              <a:buClr>
                <a:srgbClr val="FFC000"/>
              </a:buClr>
              <a:defRPr/>
            </a:pPr>
            <a:r>
              <a:rPr lang="fr-CH" sz="1600" b="1" kern="0" dirty="0">
                <a:solidFill>
                  <a:srgbClr val="6093BB"/>
                </a:solidFill>
                <a:latin typeface="Frutiger 45 Light" pitchFamily="2" charset="0"/>
              </a:rPr>
              <a:t>Taxe additionnelle due pour les demandes divisionnaires</a:t>
            </a:r>
          </a:p>
          <a:p>
            <a:pPr>
              <a:lnSpc>
                <a:spcPct val="120000"/>
              </a:lnSpc>
              <a:buClr>
                <a:srgbClr val="FFC000"/>
              </a:buClr>
              <a:defRPr/>
            </a:pPr>
            <a:r>
              <a:rPr lang="fr-CH" sz="1600" i="1" dirty="0">
                <a:latin typeface="Frutiger 55 Roman" panose="00000400000000000000" pitchFamily="2" charset="0"/>
              </a:rPr>
              <a:t>Une taxe additionnelle faisant partie de la taxe de dépôt sera due pour une demande divisionnaire de deuxième génération ou de génération ultérieure. </a:t>
            </a:r>
          </a:p>
          <a:p>
            <a:pPr>
              <a:lnSpc>
                <a:spcPct val="120000"/>
              </a:lnSpc>
              <a:buClr>
                <a:srgbClr val="FFC000"/>
              </a:buClr>
              <a:defRPr/>
            </a:pPr>
            <a:endParaRPr lang="fr-CH" sz="1600" i="1" dirty="0">
              <a:latin typeface="Frutiger 55 Roman" panose="00000400000000000000" pitchFamily="2" charset="0"/>
            </a:endParaRPr>
          </a:p>
          <a:p>
            <a:pPr>
              <a:lnSpc>
                <a:spcPct val="120000"/>
              </a:lnSpc>
              <a:buClr>
                <a:srgbClr val="FFC000"/>
              </a:buClr>
              <a:defRPr/>
            </a:pPr>
            <a:r>
              <a:rPr lang="fr-CH" sz="1600" i="1" dirty="0">
                <a:latin typeface="Frutiger 55 Roman" panose="00000400000000000000" pitchFamily="2" charset="0"/>
              </a:rPr>
              <a:t>Nouveau point 1ter de l’article 2(1) RRT :</a:t>
            </a:r>
          </a:p>
          <a:p>
            <a:pPr>
              <a:lnSpc>
                <a:spcPct val="120000"/>
              </a:lnSpc>
              <a:buClr>
                <a:srgbClr val="FFC000"/>
              </a:buClr>
              <a:defRPr/>
            </a:pPr>
            <a:r>
              <a:rPr lang="fr-CH" sz="1600" i="1" dirty="0">
                <a:latin typeface="Frutiger 55 Roman" panose="00000400000000000000" pitchFamily="2" charset="0"/>
              </a:rPr>
              <a:t>- pour une demande divisionnaire de deuxième génération : 210 EUR</a:t>
            </a:r>
          </a:p>
          <a:p>
            <a:pPr>
              <a:lnSpc>
                <a:spcPct val="120000"/>
              </a:lnSpc>
              <a:buClr>
                <a:srgbClr val="FFC000"/>
              </a:buClr>
              <a:defRPr/>
            </a:pPr>
            <a:r>
              <a:rPr lang="fr-CH" sz="1600" i="1" dirty="0">
                <a:latin typeface="Frutiger 55 Roman" panose="00000400000000000000" pitchFamily="2" charset="0"/>
              </a:rPr>
              <a:t>- pour une demande divisionnaire de troisième génération : 420 EUR</a:t>
            </a:r>
          </a:p>
          <a:p>
            <a:pPr>
              <a:lnSpc>
                <a:spcPct val="120000"/>
              </a:lnSpc>
              <a:buClr>
                <a:srgbClr val="FFC000"/>
              </a:buClr>
              <a:defRPr/>
            </a:pPr>
            <a:r>
              <a:rPr lang="fr-CH" sz="1600" i="1" dirty="0">
                <a:latin typeface="Frutiger 55 Roman" panose="00000400000000000000" pitchFamily="2" charset="0"/>
              </a:rPr>
              <a:t>- pour une demande divisionnaire de quatrième génération : 630 EUR</a:t>
            </a:r>
          </a:p>
          <a:p>
            <a:pPr>
              <a:lnSpc>
                <a:spcPct val="120000"/>
              </a:lnSpc>
              <a:buClr>
                <a:srgbClr val="FFC000"/>
              </a:buClr>
              <a:defRPr/>
            </a:pPr>
            <a:r>
              <a:rPr lang="fr-CH" sz="1600" i="1" dirty="0">
                <a:latin typeface="Frutiger 55 Roman" panose="00000400000000000000" pitchFamily="2" charset="0"/>
              </a:rPr>
              <a:t>- pour une demande divisionnaire de cinquième génération ou de génération ultérieure : 840 EUR</a:t>
            </a:r>
          </a:p>
          <a:p>
            <a:pPr>
              <a:lnSpc>
                <a:spcPct val="120000"/>
              </a:lnSpc>
              <a:buClr>
                <a:srgbClr val="FFC000"/>
              </a:buClr>
              <a:defRPr/>
            </a:pPr>
            <a:endParaRPr lang="fr-CH" sz="1600" b="1" kern="0" dirty="0">
              <a:solidFill>
                <a:srgbClr val="6093BB"/>
              </a:solidFill>
              <a:latin typeface="Frutiger 45 Light" pitchFamily="2" charset="0"/>
            </a:endParaRPr>
          </a:p>
          <a:p>
            <a:pPr>
              <a:lnSpc>
                <a:spcPct val="120000"/>
              </a:lnSpc>
              <a:buClr>
                <a:srgbClr val="FFC000"/>
              </a:buClr>
              <a:defRPr/>
            </a:pPr>
            <a:endParaRPr lang="fr-CH" sz="1600" i="1" dirty="0">
              <a:latin typeface="Frutiger 55 Roman" panose="00000400000000000000" pitchFamily="2" charset="0"/>
            </a:endParaRPr>
          </a:p>
          <a:p>
            <a:pPr>
              <a:lnSpc>
                <a:spcPct val="120000"/>
              </a:lnSpc>
              <a:buClr>
                <a:srgbClr val="FFC000"/>
              </a:buClr>
              <a:defRPr/>
            </a:pPr>
            <a:r>
              <a:rPr lang="fr-CH" sz="1600" i="1" dirty="0">
                <a:latin typeface="Frutiger 55 Roman" panose="00000400000000000000" pitchFamily="2" charset="0"/>
              </a:rPr>
              <a:t/>
            </a:r>
            <a:br>
              <a:rPr lang="fr-CH" sz="1600" i="1" dirty="0">
                <a:latin typeface="Frutiger 55 Roman" panose="00000400000000000000" pitchFamily="2" charset="0"/>
              </a:rPr>
            </a:br>
            <a:endParaRPr lang="fr-CH" sz="1600" i="1" dirty="0">
              <a:latin typeface="Frutiger 55 Roman" panose="00000400000000000000" pitchFamily="2" charset="0"/>
            </a:endParaRPr>
          </a:p>
        </p:txBody>
      </p:sp>
    </p:spTree>
    <p:extLst>
      <p:ext uri="{BB962C8B-B14F-4D97-AF65-F5344CB8AC3E}">
        <p14:creationId xmlns:p14="http://schemas.microsoft.com/office/powerpoint/2010/main" val="20896516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1" y="84537"/>
            <a:ext cx="4830792"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Demandes divisionnaires </a:t>
            </a:r>
            <a:r>
              <a:rPr lang="fr-CH" sz="2000" dirty="0" smtClean="0">
                <a:solidFill>
                  <a:schemeClr val="bg1"/>
                </a:solidFill>
                <a:latin typeface="Frutiger 45 Light" pitchFamily="2" charset="0"/>
                <a:cs typeface="Frutiger LT 55 Roman"/>
              </a:rPr>
              <a:t>8/20</a:t>
            </a:r>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riangle isocèle 9"/>
          <p:cNvSpPr/>
          <p:nvPr/>
        </p:nvSpPr>
        <p:spPr>
          <a:xfrm>
            <a:off x="1295400" y="1510313"/>
            <a:ext cx="1404938" cy="1296987"/>
          </a:xfrm>
          <a:prstGeom prst="triangle">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11" name="ZoneTexte 15"/>
          <p:cNvSpPr txBox="1">
            <a:spLocks noChangeArrowheads="1"/>
          </p:cNvSpPr>
          <p:nvPr/>
        </p:nvSpPr>
        <p:spPr bwMode="auto">
          <a:xfrm>
            <a:off x="1771650" y="1657950"/>
            <a:ext cx="684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buChar char="•"/>
              <a:defRPr sz="3200">
                <a:solidFill>
                  <a:srgbClr val="404B56"/>
                </a:solidFill>
                <a:latin typeface="Frutiger 55 Roman" panose="00000400000000000000" pitchFamily="2" charset="0"/>
              </a:defRPr>
            </a:lvl1pPr>
            <a:lvl2pPr marL="742950" indent="-285750">
              <a:lnSpc>
                <a:spcPct val="120000"/>
              </a:lnSpc>
              <a:buChar char="–"/>
              <a:defRPr sz="2800">
                <a:solidFill>
                  <a:srgbClr val="404B56"/>
                </a:solidFill>
                <a:latin typeface="Frutiger 55 Roman" panose="00000400000000000000" pitchFamily="2" charset="0"/>
              </a:defRPr>
            </a:lvl2pPr>
            <a:lvl3pPr marL="1143000" indent="-228600">
              <a:lnSpc>
                <a:spcPct val="120000"/>
              </a:lnSpc>
              <a:buChar char="•"/>
              <a:defRPr sz="2400">
                <a:solidFill>
                  <a:srgbClr val="404B56"/>
                </a:solidFill>
                <a:latin typeface="Frutiger 55 Roman" panose="00000400000000000000" pitchFamily="2" charset="0"/>
              </a:defRPr>
            </a:lvl3pPr>
            <a:lvl4pPr marL="1600200" indent="-228600">
              <a:lnSpc>
                <a:spcPct val="120000"/>
              </a:lnSpc>
              <a:buChar char="–"/>
              <a:defRPr sz="2000">
                <a:solidFill>
                  <a:srgbClr val="404B56"/>
                </a:solidFill>
                <a:latin typeface="Frutiger 55 Roman" panose="00000400000000000000" pitchFamily="2" charset="0"/>
              </a:defRPr>
            </a:lvl4pPr>
            <a:lvl5pPr marL="2057400" indent="-228600">
              <a:lnSpc>
                <a:spcPct val="120000"/>
              </a:lnSpc>
              <a:buChar char="»"/>
              <a:defRPr sz="2000">
                <a:solidFill>
                  <a:srgbClr val="404B56"/>
                </a:solidFill>
                <a:latin typeface="Frutiger 55 Roman" panose="00000400000000000000" pitchFamily="2" charset="0"/>
              </a:defRPr>
            </a:lvl5pPr>
            <a:lvl6pPr marL="25146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6pPr>
            <a:lvl7pPr marL="29718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7pPr>
            <a:lvl8pPr marL="34290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8pPr>
            <a:lvl9pPr marL="38862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9pPr>
          </a:lstStyle>
          <a:p>
            <a:pPr>
              <a:lnSpc>
                <a:spcPct val="100000"/>
              </a:lnSpc>
              <a:buFontTx/>
              <a:buNone/>
            </a:pPr>
            <a:r>
              <a:rPr lang="fr-CH" altLang="fr-FR" sz="7200">
                <a:solidFill>
                  <a:schemeClr val="tx1"/>
                </a:solidFill>
                <a:latin typeface="Arial" panose="020B0604020202020204" pitchFamily="34" charset="0"/>
              </a:rPr>
              <a:t>!</a:t>
            </a:r>
          </a:p>
        </p:txBody>
      </p:sp>
      <p:sp>
        <p:nvSpPr>
          <p:cNvPr id="13" name="Espace réservé du contenu 5"/>
          <p:cNvSpPr txBox="1">
            <a:spLocks/>
          </p:cNvSpPr>
          <p:nvPr/>
        </p:nvSpPr>
        <p:spPr bwMode="auto">
          <a:xfrm>
            <a:off x="1160463" y="1447800"/>
            <a:ext cx="7559675" cy="4751388"/>
          </a:xfrm>
          <a:prstGeom prst="rect">
            <a:avLst/>
          </a:prstGeom>
          <a:noFill/>
          <a:ln w="9525">
            <a:noFill/>
            <a:miter lim="800000"/>
            <a:headEnd/>
            <a:tailEnd/>
          </a:ln>
        </p:spPr>
        <p:txBody>
          <a:bodyPr/>
          <a:lstStyle/>
          <a:p>
            <a:pPr>
              <a:lnSpc>
                <a:spcPct val="120000"/>
              </a:lnSpc>
              <a:buClr>
                <a:srgbClr val="FFC000"/>
              </a:buClr>
              <a:defRPr/>
            </a:pPr>
            <a:r>
              <a:rPr lang="fr-CH" sz="1600" i="1" dirty="0">
                <a:latin typeface="Frutiger 55 Roman" panose="00000400000000000000" pitchFamily="2" charset="0"/>
              </a:rPr>
              <a:t>		</a:t>
            </a:r>
            <a:r>
              <a:rPr lang="fr-CH" sz="1600" i="1" dirty="0" smtClean="0">
                <a:latin typeface="Frutiger 55 Roman" panose="00000400000000000000" pitchFamily="2" charset="0"/>
              </a:rPr>
              <a:t>		</a:t>
            </a:r>
            <a:r>
              <a:rPr lang="fr-CH" sz="1600" dirty="0" smtClean="0">
                <a:latin typeface="Frutiger 55 Roman" panose="00000400000000000000" pitchFamily="2" charset="0"/>
              </a:rPr>
              <a:t>Communiqué </a:t>
            </a:r>
            <a:r>
              <a:rPr lang="fr-CH" sz="1600" dirty="0">
                <a:latin typeface="Frutiger 55 Roman" panose="00000400000000000000" pitchFamily="2" charset="0"/>
              </a:rPr>
              <a:t>de l’Office européen des brevets, en date du 		</a:t>
            </a:r>
            <a:r>
              <a:rPr lang="fr-CH" sz="1600" dirty="0" smtClean="0">
                <a:latin typeface="Frutiger 55 Roman" panose="00000400000000000000" pitchFamily="2" charset="0"/>
              </a:rPr>
              <a:t>		8 </a:t>
            </a:r>
            <a:r>
              <a:rPr lang="fr-CH" sz="1600" dirty="0">
                <a:latin typeface="Frutiger 55 Roman" panose="00000400000000000000" pitchFamily="2" charset="0"/>
              </a:rPr>
              <a:t>janvier 2014, relatif aux demandes divisionnaires 			</a:t>
            </a:r>
            <a:r>
              <a:rPr lang="fr-CH" sz="1600" dirty="0" smtClean="0">
                <a:latin typeface="Frutiger 55 Roman" panose="00000400000000000000" pitchFamily="2" charset="0"/>
              </a:rPr>
              <a:t>			européennes </a:t>
            </a:r>
            <a:endParaRPr lang="fr-CH" sz="1600" dirty="0">
              <a:latin typeface="Frutiger 55 Roman" panose="00000400000000000000" pitchFamily="2" charset="0"/>
            </a:endParaRPr>
          </a:p>
          <a:p>
            <a:pPr>
              <a:lnSpc>
                <a:spcPct val="120000"/>
              </a:lnSpc>
              <a:buClr>
                <a:srgbClr val="FFC000"/>
              </a:buClr>
              <a:defRPr/>
            </a:pPr>
            <a:r>
              <a:rPr lang="fr-CH" sz="1600" dirty="0">
                <a:latin typeface="Frutiger 55 Roman" panose="00000400000000000000" pitchFamily="2" charset="0"/>
              </a:rPr>
              <a:t>		</a:t>
            </a:r>
            <a:r>
              <a:rPr lang="fr-CH" sz="1600" dirty="0" smtClean="0">
                <a:latin typeface="Frutiger 55 Roman" panose="00000400000000000000" pitchFamily="2" charset="0"/>
              </a:rPr>
              <a:t>		</a:t>
            </a:r>
            <a:r>
              <a:rPr lang="fr-CH" sz="1600" b="1" dirty="0" smtClean="0">
                <a:latin typeface="Frutiger 55 Roman" panose="00000400000000000000" pitchFamily="2" charset="0"/>
              </a:rPr>
              <a:t>JO </a:t>
            </a:r>
            <a:r>
              <a:rPr lang="fr-CH" sz="1600" b="1" dirty="0">
                <a:latin typeface="Frutiger 55 Roman" panose="00000400000000000000" pitchFamily="2" charset="0"/>
              </a:rPr>
              <a:t>2014, A22 </a:t>
            </a:r>
            <a:r>
              <a:rPr lang="fr-CH" sz="1600" dirty="0">
                <a:latin typeface="Frutiger 55 Roman" panose="00000400000000000000" pitchFamily="2" charset="0"/>
              </a:rPr>
              <a:t>(Online publication date: 28.2.2014)</a:t>
            </a:r>
            <a:br>
              <a:rPr lang="fr-CH" sz="1600" dirty="0">
                <a:latin typeface="Frutiger 55 Roman" panose="00000400000000000000" pitchFamily="2" charset="0"/>
              </a:rPr>
            </a:br>
            <a:r>
              <a:rPr lang="fr-CH" sz="1600" dirty="0">
                <a:latin typeface="Frutiger 55 Roman" panose="00000400000000000000" pitchFamily="2" charset="0"/>
              </a:rPr>
              <a:t>	</a:t>
            </a:r>
            <a:endParaRPr lang="fr-CH" sz="1600" i="1" dirty="0">
              <a:latin typeface="Frutiger 55 Roman" panose="00000400000000000000" pitchFamily="2" charset="0"/>
            </a:endParaRPr>
          </a:p>
          <a:p>
            <a:pPr>
              <a:lnSpc>
                <a:spcPct val="120000"/>
              </a:lnSpc>
              <a:buClr>
                <a:srgbClr val="FFC000"/>
              </a:buClr>
              <a:defRPr/>
            </a:pPr>
            <a:endParaRPr lang="fr-CH" sz="1600" b="1" kern="0" dirty="0">
              <a:solidFill>
                <a:srgbClr val="6093BB"/>
              </a:solidFill>
              <a:latin typeface="Frutiger 45 Light" pitchFamily="2" charset="0"/>
            </a:endParaRPr>
          </a:p>
          <a:p>
            <a:pPr>
              <a:lnSpc>
                <a:spcPct val="120000"/>
              </a:lnSpc>
              <a:buClr>
                <a:srgbClr val="FFC000"/>
              </a:buClr>
              <a:defRPr/>
            </a:pPr>
            <a:endParaRPr lang="fr-CH" sz="1600" b="1" kern="0" dirty="0">
              <a:solidFill>
                <a:srgbClr val="6093BB"/>
              </a:solidFill>
              <a:latin typeface="Frutiger 45 Light" pitchFamily="2" charset="0"/>
            </a:endParaRPr>
          </a:p>
          <a:p>
            <a:pPr>
              <a:lnSpc>
                <a:spcPct val="120000"/>
              </a:lnSpc>
              <a:buClr>
                <a:srgbClr val="FFC000"/>
              </a:buClr>
              <a:defRPr/>
            </a:pPr>
            <a:endParaRPr lang="fr-CH" sz="1600" b="1" kern="0" dirty="0">
              <a:solidFill>
                <a:srgbClr val="6093BB"/>
              </a:solidFill>
              <a:latin typeface="Frutiger 45 Light" pitchFamily="2" charset="0"/>
            </a:endParaRPr>
          </a:p>
          <a:p>
            <a:pPr>
              <a:lnSpc>
                <a:spcPct val="120000"/>
              </a:lnSpc>
              <a:buClr>
                <a:srgbClr val="FFC000"/>
              </a:buClr>
              <a:defRPr/>
            </a:pPr>
            <a:endParaRPr lang="fr-CH" sz="1600" i="1" dirty="0">
              <a:latin typeface="Frutiger 55 Roman" panose="00000400000000000000" pitchFamily="2" charset="0"/>
            </a:endParaRPr>
          </a:p>
          <a:p>
            <a:pPr>
              <a:lnSpc>
                <a:spcPct val="120000"/>
              </a:lnSpc>
              <a:buClr>
                <a:srgbClr val="FFC000"/>
              </a:buClr>
              <a:defRPr/>
            </a:pPr>
            <a:r>
              <a:rPr lang="fr-CH" sz="1600" i="1" dirty="0">
                <a:latin typeface="Frutiger 55 Roman" panose="00000400000000000000" pitchFamily="2" charset="0"/>
              </a:rPr>
              <a:t/>
            </a:r>
            <a:br>
              <a:rPr lang="fr-CH" sz="1600" i="1" dirty="0">
                <a:latin typeface="Frutiger 55 Roman" panose="00000400000000000000" pitchFamily="2" charset="0"/>
              </a:rPr>
            </a:br>
            <a:endParaRPr lang="fr-CH" sz="1600" i="1" dirty="0">
              <a:latin typeface="Frutiger 55 Roman" panose="00000400000000000000" pitchFamily="2" charset="0"/>
            </a:endParaRPr>
          </a:p>
        </p:txBody>
      </p:sp>
      <p:pic>
        <p:nvPicPr>
          <p:cNvPr id="9" name="Imag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60463" y="2904284"/>
            <a:ext cx="699135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4417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1" y="84537"/>
            <a:ext cx="4830792"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Demandes divisionnaires 9</a:t>
            </a:r>
            <a:r>
              <a:rPr lang="fr-CH" sz="2000" dirty="0" smtClean="0">
                <a:solidFill>
                  <a:schemeClr val="bg1"/>
                </a:solidFill>
                <a:latin typeface="Frutiger 45 Light" pitchFamily="2" charset="0"/>
                <a:cs typeface="Frutiger LT 55 Roman"/>
              </a:rPr>
              <a:t>/20</a:t>
            </a:r>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riangle isocèle 9"/>
          <p:cNvSpPr/>
          <p:nvPr/>
        </p:nvSpPr>
        <p:spPr>
          <a:xfrm>
            <a:off x="1295400" y="1510313"/>
            <a:ext cx="1404938" cy="1296987"/>
          </a:xfrm>
          <a:prstGeom prst="triangle">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11" name="ZoneTexte 15"/>
          <p:cNvSpPr txBox="1">
            <a:spLocks noChangeArrowheads="1"/>
          </p:cNvSpPr>
          <p:nvPr/>
        </p:nvSpPr>
        <p:spPr bwMode="auto">
          <a:xfrm>
            <a:off x="1771650" y="1657950"/>
            <a:ext cx="684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buChar char="•"/>
              <a:defRPr sz="3200">
                <a:solidFill>
                  <a:srgbClr val="404B56"/>
                </a:solidFill>
                <a:latin typeface="Frutiger 55 Roman" panose="00000400000000000000" pitchFamily="2" charset="0"/>
              </a:defRPr>
            </a:lvl1pPr>
            <a:lvl2pPr marL="742950" indent="-285750">
              <a:lnSpc>
                <a:spcPct val="120000"/>
              </a:lnSpc>
              <a:buChar char="–"/>
              <a:defRPr sz="2800">
                <a:solidFill>
                  <a:srgbClr val="404B56"/>
                </a:solidFill>
                <a:latin typeface="Frutiger 55 Roman" panose="00000400000000000000" pitchFamily="2" charset="0"/>
              </a:defRPr>
            </a:lvl2pPr>
            <a:lvl3pPr marL="1143000" indent="-228600">
              <a:lnSpc>
                <a:spcPct val="120000"/>
              </a:lnSpc>
              <a:buChar char="•"/>
              <a:defRPr sz="2400">
                <a:solidFill>
                  <a:srgbClr val="404B56"/>
                </a:solidFill>
                <a:latin typeface="Frutiger 55 Roman" panose="00000400000000000000" pitchFamily="2" charset="0"/>
              </a:defRPr>
            </a:lvl3pPr>
            <a:lvl4pPr marL="1600200" indent="-228600">
              <a:lnSpc>
                <a:spcPct val="120000"/>
              </a:lnSpc>
              <a:buChar char="–"/>
              <a:defRPr sz="2000">
                <a:solidFill>
                  <a:srgbClr val="404B56"/>
                </a:solidFill>
                <a:latin typeface="Frutiger 55 Roman" panose="00000400000000000000" pitchFamily="2" charset="0"/>
              </a:defRPr>
            </a:lvl4pPr>
            <a:lvl5pPr marL="2057400" indent="-228600">
              <a:lnSpc>
                <a:spcPct val="120000"/>
              </a:lnSpc>
              <a:buChar char="»"/>
              <a:defRPr sz="2000">
                <a:solidFill>
                  <a:srgbClr val="404B56"/>
                </a:solidFill>
                <a:latin typeface="Frutiger 55 Roman" panose="00000400000000000000" pitchFamily="2" charset="0"/>
              </a:defRPr>
            </a:lvl5pPr>
            <a:lvl6pPr marL="25146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6pPr>
            <a:lvl7pPr marL="29718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7pPr>
            <a:lvl8pPr marL="34290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8pPr>
            <a:lvl9pPr marL="38862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9pPr>
          </a:lstStyle>
          <a:p>
            <a:pPr>
              <a:lnSpc>
                <a:spcPct val="100000"/>
              </a:lnSpc>
              <a:buFontTx/>
              <a:buNone/>
            </a:pPr>
            <a:r>
              <a:rPr lang="fr-CH" altLang="fr-FR" sz="7200">
                <a:solidFill>
                  <a:schemeClr val="tx1"/>
                </a:solidFill>
                <a:latin typeface="Arial" panose="020B0604020202020204" pitchFamily="34" charset="0"/>
              </a:rPr>
              <a:t>!</a:t>
            </a:r>
          </a:p>
        </p:txBody>
      </p:sp>
      <p:sp>
        <p:nvSpPr>
          <p:cNvPr id="13" name="Espace réservé du contenu 5"/>
          <p:cNvSpPr txBox="1">
            <a:spLocks/>
          </p:cNvSpPr>
          <p:nvPr/>
        </p:nvSpPr>
        <p:spPr bwMode="auto">
          <a:xfrm>
            <a:off x="1160463" y="1447800"/>
            <a:ext cx="7559675" cy="4751388"/>
          </a:xfrm>
          <a:prstGeom prst="rect">
            <a:avLst/>
          </a:prstGeom>
          <a:noFill/>
          <a:ln w="9525">
            <a:noFill/>
            <a:miter lim="800000"/>
            <a:headEnd/>
            <a:tailEnd/>
          </a:ln>
        </p:spPr>
        <p:txBody>
          <a:bodyPr/>
          <a:lstStyle/>
          <a:p>
            <a:pPr>
              <a:lnSpc>
                <a:spcPct val="120000"/>
              </a:lnSpc>
              <a:buClr>
                <a:srgbClr val="FFC000"/>
              </a:buClr>
              <a:defRPr/>
            </a:pPr>
            <a:r>
              <a:rPr lang="fr-CH" sz="1600" i="1" dirty="0">
                <a:latin typeface="Frutiger 55 Roman" panose="00000400000000000000" pitchFamily="2" charset="0"/>
              </a:rPr>
              <a:t>		</a:t>
            </a:r>
            <a:r>
              <a:rPr lang="fr-CH" sz="1600" i="1" dirty="0" smtClean="0">
                <a:latin typeface="Frutiger 55 Roman" panose="00000400000000000000" pitchFamily="2" charset="0"/>
              </a:rPr>
              <a:t>		</a:t>
            </a:r>
            <a:r>
              <a:rPr lang="fr-CH" sz="1600" dirty="0" smtClean="0">
                <a:latin typeface="Frutiger 55 Roman" panose="00000400000000000000" pitchFamily="2" charset="0"/>
              </a:rPr>
              <a:t>Communiqué </a:t>
            </a:r>
            <a:r>
              <a:rPr lang="fr-CH" sz="1600" dirty="0">
                <a:latin typeface="Frutiger 55 Roman" panose="00000400000000000000" pitchFamily="2" charset="0"/>
              </a:rPr>
              <a:t>de l’Office européen des brevets, en date du 		</a:t>
            </a:r>
            <a:r>
              <a:rPr lang="fr-CH" sz="1600" dirty="0" smtClean="0">
                <a:latin typeface="Frutiger 55 Roman" panose="00000400000000000000" pitchFamily="2" charset="0"/>
              </a:rPr>
              <a:t>		8 </a:t>
            </a:r>
            <a:r>
              <a:rPr lang="fr-CH" sz="1600" dirty="0">
                <a:latin typeface="Frutiger 55 Roman" panose="00000400000000000000" pitchFamily="2" charset="0"/>
              </a:rPr>
              <a:t>janvier 2014, relatif aux demandes divisionnaires 			</a:t>
            </a:r>
            <a:r>
              <a:rPr lang="fr-CH" sz="1600" dirty="0" smtClean="0">
                <a:latin typeface="Frutiger 55 Roman" panose="00000400000000000000" pitchFamily="2" charset="0"/>
              </a:rPr>
              <a:t>			européennes </a:t>
            </a:r>
            <a:endParaRPr lang="fr-CH" sz="1600" dirty="0">
              <a:latin typeface="Frutiger 55 Roman" panose="00000400000000000000" pitchFamily="2" charset="0"/>
            </a:endParaRPr>
          </a:p>
          <a:p>
            <a:pPr>
              <a:lnSpc>
                <a:spcPct val="120000"/>
              </a:lnSpc>
              <a:buClr>
                <a:srgbClr val="FFC000"/>
              </a:buClr>
              <a:defRPr/>
            </a:pPr>
            <a:r>
              <a:rPr lang="fr-CH" sz="1600" dirty="0">
                <a:latin typeface="Frutiger 55 Roman" panose="00000400000000000000" pitchFamily="2" charset="0"/>
              </a:rPr>
              <a:t>		</a:t>
            </a:r>
            <a:r>
              <a:rPr lang="fr-CH" sz="1600" dirty="0" smtClean="0">
                <a:latin typeface="Frutiger 55 Roman" panose="00000400000000000000" pitchFamily="2" charset="0"/>
              </a:rPr>
              <a:t>		</a:t>
            </a:r>
            <a:r>
              <a:rPr lang="fr-CH" sz="1600" b="1" dirty="0" smtClean="0">
                <a:latin typeface="Frutiger 55 Roman" panose="00000400000000000000" pitchFamily="2" charset="0"/>
              </a:rPr>
              <a:t>JO </a:t>
            </a:r>
            <a:r>
              <a:rPr lang="fr-CH" sz="1600" b="1" dirty="0">
                <a:latin typeface="Frutiger 55 Roman" panose="00000400000000000000" pitchFamily="2" charset="0"/>
              </a:rPr>
              <a:t>2014, A22 </a:t>
            </a:r>
            <a:r>
              <a:rPr lang="fr-CH" sz="1600" dirty="0">
                <a:latin typeface="Frutiger 55 Roman" panose="00000400000000000000" pitchFamily="2" charset="0"/>
              </a:rPr>
              <a:t>(Online publication date: 28.2.2014)</a:t>
            </a:r>
            <a:br>
              <a:rPr lang="fr-CH" sz="1600" dirty="0">
                <a:latin typeface="Frutiger 55 Roman" panose="00000400000000000000" pitchFamily="2" charset="0"/>
              </a:rPr>
            </a:br>
            <a:r>
              <a:rPr lang="fr-CH" sz="1600" dirty="0">
                <a:latin typeface="Frutiger 55 Roman" panose="00000400000000000000" pitchFamily="2" charset="0"/>
              </a:rPr>
              <a:t>	</a:t>
            </a:r>
            <a:endParaRPr lang="fr-CH" sz="1600" i="1" dirty="0">
              <a:latin typeface="Frutiger 55 Roman" panose="00000400000000000000" pitchFamily="2" charset="0"/>
            </a:endParaRPr>
          </a:p>
          <a:p>
            <a:pPr>
              <a:buClr>
                <a:srgbClr val="FFC000"/>
              </a:buClr>
              <a:buFontTx/>
              <a:buNone/>
            </a:pPr>
            <a:endParaRPr lang="fr-CH" altLang="fr-FR" sz="1600" dirty="0" smtClean="0">
              <a:latin typeface="Frutiger 55 Roman" panose="00000400000000000000" pitchFamily="2" charset="0"/>
            </a:endParaRPr>
          </a:p>
          <a:p>
            <a:pPr>
              <a:buClr>
                <a:srgbClr val="FFC000"/>
              </a:buClr>
              <a:buFontTx/>
              <a:buNone/>
            </a:pPr>
            <a:r>
              <a:rPr lang="fr-CH" altLang="fr-FR" sz="1600" dirty="0" smtClean="0">
                <a:latin typeface="Frutiger 55 Roman" panose="00000400000000000000" pitchFamily="2" charset="0"/>
              </a:rPr>
              <a:t>La </a:t>
            </a:r>
            <a:r>
              <a:rPr lang="fr-CH" altLang="fr-FR" sz="1600" dirty="0">
                <a:latin typeface="Frutiger 55 Roman" panose="00000400000000000000" pitchFamily="2" charset="0"/>
              </a:rPr>
              <a:t>taxe additionnelle doit être acquittée dans un délai d’</a:t>
            </a:r>
            <a:r>
              <a:rPr lang="fr-CH" altLang="fr-FR" sz="1600" b="1" dirty="0">
                <a:latin typeface="Frutiger 55 Roman" panose="00000400000000000000" pitchFamily="2" charset="0"/>
              </a:rPr>
              <a:t>un mois </a:t>
            </a:r>
            <a:r>
              <a:rPr lang="fr-CH" altLang="fr-FR" sz="1600" dirty="0">
                <a:latin typeface="Frutiger 55 Roman" panose="00000400000000000000" pitchFamily="2" charset="0"/>
              </a:rPr>
              <a:t>à compter du dépôt de la demande divisionnaire, conformément à la règle 36(3).</a:t>
            </a:r>
          </a:p>
          <a:p>
            <a:pPr>
              <a:buClr>
                <a:srgbClr val="FFC000"/>
              </a:buClr>
              <a:buFontTx/>
              <a:buNone/>
            </a:pPr>
            <a:endParaRPr lang="fr-CH" altLang="fr-FR" sz="1600" i="1" dirty="0">
              <a:latin typeface="Frutiger 55 Roman" panose="00000400000000000000" pitchFamily="2" charset="0"/>
            </a:endParaRPr>
          </a:p>
          <a:p>
            <a:pPr>
              <a:buClr>
                <a:srgbClr val="FFC000"/>
              </a:buClr>
              <a:buFontTx/>
              <a:buNone/>
            </a:pPr>
            <a:r>
              <a:rPr lang="fr-CH" altLang="fr-FR" sz="1600" dirty="0">
                <a:latin typeface="Frutiger 55 Roman" panose="00000400000000000000" pitchFamily="2" charset="0"/>
              </a:rPr>
              <a:t>Si la taxe additionnelle n’est pas acquittée dans les délais, la demande divisionnaire est </a:t>
            </a:r>
            <a:r>
              <a:rPr lang="fr-CH" altLang="fr-FR" sz="1600" b="1" dirty="0">
                <a:latin typeface="Frutiger 55 Roman" panose="00000400000000000000" pitchFamily="2" charset="0"/>
              </a:rPr>
              <a:t>réputée retirée </a:t>
            </a:r>
            <a:r>
              <a:rPr lang="fr-CH" altLang="fr-FR" sz="1600" dirty="0">
                <a:latin typeface="Frutiger 55 Roman" panose="00000400000000000000" pitchFamily="2" charset="0"/>
              </a:rPr>
              <a:t>(R36(3)). </a:t>
            </a:r>
          </a:p>
          <a:p>
            <a:pPr>
              <a:buClr>
                <a:srgbClr val="FFC000"/>
              </a:buClr>
              <a:buFontTx/>
              <a:buNone/>
            </a:pPr>
            <a:r>
              <a:rPr lang="fr-CH" altLang="fr-FR" sz="1600" dirty="0">
                <a:latin typeface="Frutiger 55 Roman" panose="00000400000000000000" pitchFamily="2" charset="0"/>
              </a:rPr>
              <a:t>L’OEB notifie alors au demandeur sa perte de droits en vertu de la règle 112(1). </a:t>
            </a:r>
          </a:p>
          <a:p>
            <a:pPr>
              <a:buClr>
                <a:srgbClr val="FFC000"/>
              </a:buClr>
              <a:buFontTx/>
              <a:buNone/>
            </a:pPr>
            <a:r>
              <a:rPr lang="fr-CH" altLang="fr-FR" sz="1600" dirty="0">
                <a:latin typeface="Frutiger 55 Roman" panose="00000400000000000000" pitchFamily="2" charset="0"/>
              </a:rPr>
              <a:t>Le demandeur peut requérir la </a:t>
            </a:r>
            <a:r>
              <a:rPr lang="fr-CH" altLang="fr-FR" sz="1600" b="1" dirty="0">
                <a:latin typeface="Frutiger 55 Roman" panose="00000400000000000000" pitchFamily="2" charset="0"/>
              </a:rPr>
              <a:t>poursuite de la procédure </a:t>
            </a:r>
            <a:r>
              <a:rPr lang="fr-CH" altLang="fr-FR" sz="1600" dirty="0">
                <a:latin typeface="Frutiger 55 Roman" panose="00000400000000000000" pitchFamily="2" charset="0"/>
              </a:rPr>
              <a:t>au titre de l’article 121 et de la règle 135.</a:t>
            </a:r>
          </a:p>
          <a:p>
            <a:pPr>
              <a:lnSpc>
                <a:spcPct val="120000"/>
              </a:lnSpc>
              <a:buClr>
                <a:srgbClr val="FFC000"/>
              </a:buClr>
              <a:defRPr/>
            </a:pPr>
            <a:endParaRPr lang="fr-CH" sz="1600" b="1" kern="0" dirty="0">
              <a:solidFill>
                <a:srgbClr val="6093BB"/>
              </a:solidFill>
              <a:latin typeface="Frutiger 45 Light" pitchFamily="2" charset="0"/>
            </a:endParaRPr>
          </a:p>
          <a:p>
            <a:pPr>
              <a:lnSpc>
                <a:spcPct val="120000"/>
              </a:lnSpc>
              <a:buClr>
                <a:srgbClr val="FFC000"/>
              </a:buClr>
              <a:defRPr/>
            </a:pPr>
            <a:endParaRPr lang="fr-CH" sz="1600" b="1" kern="0" dirty="0">
              <a:solidFill>
                <a:srgbClr val="6093BB"/>
              </a:solidFill>
              <a:latin typeface="Frutiger 45 Light" pitchFamily="2" charset="0"/>
            </a:endParaRPr>
          </a:p>
          <a:p>
            <a:pPr>
              <a:lnSpc>
                <a:spcPct val="120000"/>
              </a:lnSpc>
              <a:buClr>
                <a:srgbClr val="FFC000"/>
              </a:buClr>
              <a:defRPr/>
            </a:pPr>
            <a:endParaRPr lang="fr-CH" sz="1600" b="1" kern="0" dirty="0">
              <a:solidFill>
                <a:srgbClr val="6093BB"/>
              </a:solidFill>
              <a:latin typeface="Frutiger 45 Light" pitchFamily="2" charset="0"/>
            </a:endParaRPr>
          </a:p>
          <a:p>
            <a:pPr>
              <a:lnSpc>
                <a:spcPct val="120000"/>
              </a:lnSpc>
              <a:buClr>
                <a:srgbClr val="FFC000"/>
              </a:buClr>
              <a:defRPr/>
            </a:pPr>
            <a:endParaRPr lang="fr-CH" sz="1600" i="1" dirty="0">
              <a:latin typeface="Frutiger 55 Roman" panose="00000400000000000000" pitchFamily="2" charset="0"/>
            </a:endParaRPr>
          </a:p>
          <a:p>
            <a:pPr>
              <a:lnSpc>
                <a:spcPct val="120000"/>
              </a:lnSpc>
              <a:buClr>
                <a:srgbClr val="FFC000"/>
              </a:buClr>
              <a:defRPr/>
            </a:pPr>
            <a:r>
              <a:rPr lang="fr-CH" sz="1600" i="1" dirty="0">
                <a:latin typeface="Frutiger 55 Roman" panose="00000400000000000000" pitchFamily="2" charset="0"/>
              </a:rPr>
              <a:t/>
            </a:r>
            <a:br>
              <a:rPr lang="fr-CH" sz="1600" i="1" dirty="0">
                <a:latin typeface="Frutiger 55 Roman" panose="00000400000000000000" pitchFamily="2" charset="0"/>
              </a:rPr>
            </a:br>
            <a:endParaRPr lang="fr-CH" sz="1600" i="1" dirty="0">
              <a:latin typeface="Frutiger 55 Roman" panose="00000400000000000000" pitchFamily="2" charset="0"/>
            </a:endParaRPr>
          </a:p>
        </p:txBody>
      </p:sp>
    </p:spTree>
    <p:extLst>
      <p:ext uri="{BB962C8B-B14F-4D97-AF65-F5344CB8AC3E}">
        <p14:creationId xmlns:p14="http://schemas.microsoft.com/office/powerpoint/2010/main" val="8584485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1" y="84537"/>
            <a:ext cx="4830792"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Demandes divisionnaires </a:t>
            </a:r>
            <a:r>
              <a:rPr lang="fr-CH" sz="2000" dirty="0" smtClean="0">
                <a:solidFill>
                  <a:schemeClr val="bg1"/>
                </a:solidFill>
                <a:latin typeface="Frutiger 45 Light" pitchFamily="2" charset="0"/>
                <a:cs typeface="Frutiger LT 55 Roman"/>
              </a:rPr>
              <a:t>10/20</a:t>
            </a:r>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riangle isocèle 9"/>
          <p:cNvSpPr/>
          <p:nvPr/>
        </p:nvSpPr>
        <p:spPr>
          <a:xfrm>
            <a:off x="1295400" y="1510313"/>
            <a:ext cx="1404938" cy="1296987"/>
          </a:xfrm>
          <a:prstGeom prst="triangle">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11" name="ZoneTexte 15"/>
          <p:cNvSpPr txBox="1">
            <a:spLocks noChangeArrowheads="1"/>
          </p:cNvSpPr>
          <p:nvPr/>
        </p:nvSpPr>
        <p:spPr bwMode="auto">
          <a:xfrm>
            <a:off x="1771650" y="1657950"/>
            <a:ext cx="684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buChar char="•"/>
              <a:defRPr sz="3200">
                <a:solidFill>
                  <a:srgbClr val="404B56"/>
                </a:solidFill>
                <a:latin typeface="Frutiger 55 Roman" panose="00000400000000000000" pitchFamily="2" charset="0"/>
              </a:defRPr>
            </a:lvl1pPr>
            <a:lvl2pPr marL="742950" indent="-285750">
              <a:lnSpc>
                <a:spcPct val="120000"/>
              </a:lnSpc>
              <a:buChar char="–"/>
              <a:defRPr sz="2800">
                <a:solidFill>
                  <a:srgbClr val="404B56"/>
                </a:solidFill>
                <a:latin typeface="Frutiger 55 Roman" panose="00000400000000000000" pitchFamily="2" charset="0"/>
              </a:defRPr>
            </a:lvl2pPr>
            <a:lvl3pPr marL="1143000" indent="-228600">
              <a:lnSpc>
                <a:spcPct val="120000"/>
              </a:lnSpc>
              <a:buChar char="•"/>
              <a:defRPr sz="2400">
                <a:solidFill>
                  <a:srgbClr val="404B56"/>
                </a:solidFill>
                <a:latin typeface="Frutiger 55 Roman" panose="00000400000000000000" pitchFamily="2" charset="0"/>
              </a:defRPr>
            </a:lvl3pPr>
            <a:lvl4pPr marL="1600200" indent="-228600">
              <a:lnSpc>
                <a:spcPct val="120000"/>
              </a:lnSpc>
              <a:buChar char="–"/>
              <a:defRPr sz="2000">
                <a:solidFill>
                  <a:srgbClr val="404B56"/>
                </a:solidFill>
                <a:latin typeface="Frutiger 55 Roman" panose="00000400000000000000" pitchFamily="2" charset="0"/>
              </a:defRPr>
            </a:lvl4pPr>
            <a:lvl5pPr marL="2057400" indent="-228600">
              <a:lnSpc>
                <a:spcPct val="120000"/>
              </a:lnSpc>
              <a:buChar char="»"/>
              <a:defRPr sz="2000">
                <a:solidFill>
                  <a:srgbClr val="404B56"/>
                </a:solidFill>
                <a:latin typeface="Frutiger 55 Roman" panose="00000400000000000000" pitchFamily="2" charset="0"/>
              </a:defRPr>
            </a:lvl5pPr>
            <a:lvl6pPr marL="25146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6pPr>
            <a:lvl7pPr marL="29718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7pPr>
            <a:lvl8pPr marL="34290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8pPr>
            <a:lvl9pPr marL="38862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9pPr>
          </a:lstStyle>
          <a:p>
            <a:pPr>
              <a:lnSpc>
                <a:spcPct val="100000"/>
              </a:lnSpc>
              <a:buFontTx/>
              <a:buNone/>
            </a:pPr>
            <a:r>
              <a:rPr lang="fr-CH" altLang="fr-FR" sz="7200">
                <a:solidFill>
                  <a:schemeClr val="tx1"/>
                </a:solidFill>
                <a:latin typeface="Arial" panose="020B0604020202020204" pitchFamily="34" charset="0"/>
              </a:rPr>
              <a:t>!</a:t>
            </a:r>
          </a:p>
        </p:txBody>
      </p:sp>
      <p:sp>
        <p:nvSpPr>
          <p:cNvPr id="13" name="Espace réservé du contenu 5"/>
          <p:cNvSpPr txBox="1">
            <a:spLocks/>
          </p:cNvSpPr>
          <p:nvPr/>
        </p:nvSpPr>
        <p:spPr bwMode="auto">
          <a:xfrm>
            <a:off x="1160463" y="1447800"/>
            <a:ext cx="7559675" cy="4751388"/>
          </a:xfrm>
          <a:prstGeom prst="rect">
            <a:avLst/>
          </a:prstGeom>
          <a:noFill/>
          <a:ln w="9525">
            <a:noFill/>
            <a:miter lim="800000"/>
            <a:headEnd/>
            <a:tailEnd/>
          </a:ln>
        </p:spPr>
        <p:txBody>
          <a:bodyPr/>
          <a:lstStyle/>
          <a:p>
            <a:pPr>
              <a:lnSpc>
                <a:spcPct val="120000"/>
              </a:lnSpc>
              <a:buClr>
                <a:srgbClr val="FFC000"/>
              </a:buClr>
              <a:defRPr/>
            </a:pPr>
            <a:r>
              <a:rPr lang="fr-CH" sz="1600" i="1" dirty="0">
                <a:latin typeface="Frutiger 55 Roman" panose="00000400000000000000" pitchFamily="2" charset="0"/>
              </a:rPr>
              <a:t>		</a:t>
            </a:r>
            <a:r>
              <a:rPr lang="fr-CH" sz="1600" i="1" dirty="0" smtClean="0">
                <a:latin typeface="Frutiger 55 Roman" panose="00000400000000000000" pitchFamily="2" charset="0"/>
              </a:rPr>
              <a:t>		</a:t>
            </a:r>
            <a:r>
              <a:rPr lang="fr-CH" sz="1600" dirty="0" smtClean="0">
                <a:latin typeface="Frutiger 55 Roman" panose="00000400000000000000" pitchFamily="2" charset="0"/>
              </a:rPr>
              <a:t>Communiqué </a:t>
            </a:r>
            <a:r>
              <a:rPr lang="fr-CH" sz="1600" dirty="0">
                <a:latin typeface="Frutiger 55 Roman" panose="00000400000000000000" pitchFamily="2" charset="0"/>
              </a:rPr>
              <a:t>de l’Office européen des brevets, en date du 		</a:t>
            </a:r>
            <a:r>
              <a:rPr lang="fr-CH" sz="1600" dirty="0" smtClean="0">
                <a:latin typeface="Frutiger 55 Roman" panose="00000400000000000000" pitchFamily="2" charset="0"/>
              </a:rPr>
              <a:t>		8 </a:t>
            </a:r>
            <a:r>
              <a:rPr lang="fr-CH" sz="1600" dirty="0">
                <a:latin typeface="Frutiger 55 Roman" panose="00000400000000000000" pitchFamily="2" charset="0"/>
              </a:rPr>
              <a:t>janvier 2014, relatif aux demandes divisionnaires 			</a:t>
            </a:r>
            <a:r>
              <a:rPr lang="fr-CH" sz="1600" dirty="0" smtClean="0">
                <a:latin typeface="Frutiger 55 Roman" panose="00000400000000000000" pitchFamily="2" charset="0"/>
              </a:rPr>
              <a:t>			européennes </a:t>
            </a:r>
            <a:endParaRPr lang="fr-CH" sz="1600" dirty="0">
              <a:latin typeface="Frutiger 55 Roman" panose="00000400000000000000" pitchFamily="2" charset="0"/>
            </a:endParaRPr>
          </a:p>
          <a:p>
            <a:pPr>
              <a:lnSpc>
                <a:spcPct val="120000"/>
              </a:lnSpc>
              <a:buClr>
                <a:srgbClr val="FFC000"/>
              </a:buClr>
              <a:defRPr/>
            </a:pPr>
            <a:r>
              <a:rPr lang="fr-CH" sz="1600" dirty="0">
                <a:latin typeface="Frutiger 55 Roman" panose="00000400000000000000" pitchFamily="2" charset="0"/>
              </a:rPr>
              <a:t>		</a:t>
            </a:r>
            <a:r>
              <a:rPr lang="fr-CH" sz="1600" dirty="0" smtClean="0">
                <a:latin typeface="Frutiger 55 Roman" panose="00000400000000000000" pitchFamily="2" charset="0"/>
              </a:rPr>
              <a:t>		</a:t>
            </a:r>
            <a:r>
              <a:rPr lang="fr-CH" sz="1600" b="1" dirty="0" smtClean="0">
                <a:latin typeface="Frutiger 55 Roman" panose="00000400000000000000" pitchFamily="2" charset="0"/>
              </a:rPr>
              <a:t>JO </a:t>
            </a:r>
            <a:r>
              <a:rPr lang="fr-CH" sz="1600" b="1" dirty="0">
                <a:latin typeface="Frutiger 55 Roman" panose="00000400000000000000" pitchFamily="2" charset="0"/>
              </a:rPr>
              <a:t>2014, A22 </a:t>
            </a:r>
            <a:r>
              <a:rPr lang="fr-CH" sz="1600" dirty="0">
                <a:latin typeface="Frutiger 55 Roman" panose="00000400000000000000" pitchFamily="2" charset="0"/>
              </a:rPr>
              <a:t>(Online publication date: 28.2.2014)</a:t>
            </a:r>
            <a:br>
              <a:rPr lang="fr-CH" sz="1600" dirty="0">
                <a:latin typeface="Frutiger 55 Roman" panose="00000400000000000000" pitchFamily="2" charset="0"/>
              </a:rPr>
            </a:br>
            <a:r>
              <a:rPr lang="fr-CH" sz="1600" dirty="0">
                <a:latin typeface="Frutiger 55 Roman" panose="00000400000000000000" pitchFamily="2" charset="0"/>
              </a:rPr>
              <a:t>	</a:t>
            </a:r>
            <a:endParaRPr lang="fr-CH" sz="1600" i="1" dirty="0">
              <a:latin typeface="Frutiger 55 Roman" panose="00000400000000000000" pitchFamily="2" charset="0"/>
            </a:endParaRPr>
          </a:p>
          <a:p>
            <a:pPr>
              <a:buClr>
                <a:srgbClr val="FFC000"/>
              </a:buClr>
              <a:buFontTx/>
              <a:buNone/>
            </a:pPr>
            <a:endParaRPr lang="fr-CH" altLang="fr-FR" sz="1600" dirty="0" smtClean="0">
              <a:latin typeface="Frutiger 55 Roman" panose="00000400000000000000" pitchFamily="2" charset="0"/>
            </a:endParaRPr>
          </a:p>
          <a:p>
            <a:pPr>
              <a:lnSpc>
                <a:spcPct val="120000"/>
              </a:lnSpc>
              <a:buClr>
                <a:srgbClr val="FFC000"/>
              </a:buClr>
              <a:defRPr/>
            </a:pPr>
            <a:r>
              <a:rPr lang="fr-CH" sz="1600" b="1" kern="0" dirty="0">
                <a:solidFill>
                  <a:srgbClr val="6093BB"/>
                </a:solidFill>
                <a:latin typeface="Frutiger 45 Light" pitchFamily="2" charset="0"/>
              </a:rPr>
              <a:t>Requête en délivrance d’un brevet européen (formulaire OEB 1001)</a:t>
            </a:r>
          </a:p>
          <a:p>
            <a:pPr>
              <a:lnSpc>
                <a:spcPct val="120000"/>
              </a:lnSpc>
              <a:buClr>
                <a:srgbClr val="FFC000"/>
              </a:buClr>
              <a:defRPr/>
            </a:pPr>
            <a:r>
              <a:rPr lang="fr-CH" sz="1600" dirty="0">
                <a:latin typeface="Frutiger 55 Roman" panose="00000400000000000000" pitchFamily="2" charset="0"/>
              </a:rPr>
              <a:t>La génération à laquelle appartient la demande divisionnaire devra être indiquée en cochant la case correspondante dans la nouvelle rubrique 27.1.</a:t>
            </a: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r>
              <a:rPr lang="fr-CH" sz="1600" b="1" kern="0" dirty="0">
                <a:solidFill>
                  <a:srgbClr val="6093BB"/>
                </a:solidFill>
                <a:latin typeface="Frutiger 45 Light" pitchFamily="2" charset="0"/>
              </a:rPr>
              <a:t>Publications obsolètes </a:t>
            </a:r>
          </a:p>
          <a:p>
            <a:pPr>
              <a:lnSpc>
                <a:spcPct val="120000"/>
              </a:lnSpc>
              <a:buClr>
                <a:srgbClr val="FFC000"/>
              </a:buClr>
              <a:defRPr/>
            </a:pPr>
            <a:r>
              <a:rPr lang="fr-CH" sz="1600" dirty="0">
                <a:latin typeface="Frutiger 55 Roman" panose="00000400000000000000" pitchFamily="2" charset="0"/>
              </a:rPr>
              <a:t>Toute information publiée par l’OEB concernant les délais en vigueur jusqu’au 31 mars 2014 pour le dépôt de demandes divisionnaires est à considérer comme </a:t>
            </a:r>
            <a:r>
              <a:rPr lang="fr-CH" sz="1600" u="sng" dirty="0">
                <a:latin typeface="Frutiger 55 Roman" panose="00000400000000000000" pitchFamily="2" charset="0"/>
              </a:rPr>
              <a:t>obsolète après cette date</a:t>
            </a:r>
            <a:r>
              <a:rPr lang="fr-CH" sz="1600" dirty="0">
                <a:latin typeface="Frutiger 55 Roman" panose="00000400000000000000" pitchFamily="2" charset="0"/>
              </a:rPr>
              <a:t>.</a:t>
            </a:r>
          </a:p>
          <a:p>
            <a:pPr>
              <a:lnSpc>
                <a:spcPct val="120000"/>
              </a:lnSpc>
              <a:buClr>
                <a:srgbClr val="FFC000"/>
              </a:buClr>
              <a:defRPr/>
            </a:pPr>
            <a:endParaRPr lang="fr-CH" sz="1600" b="1" kern="0" dirty="0" smtClean="0">
              <a:solidFill>
                <a:srgbClr val="6093BB"/>
              </a:solidFill>
              <a:latin typeface="Frutiger 45 Light" pitchFamily="2" charset="0"/>
            </a:endParaRPr>
          </a:p>
          <a:p>
            <a:pPr>
              <a:lnSpc>
                <a:spcPct val="120000"/>
              </a:lnSpc>
              <a:buClr>
                <a:srgbClr val="FFC000"/>
              </a:buClr>
              <a:defRPr/>
            </a:pPr>
            <a:endParaRPr lang="fr-CH" sz="1600" b="1" kern="0" dirty="0">
              <a:solidFill>
                <a:srgbClr val="6093BB"/>
              </a:solidFill>
              <a:latin typeface="Frutiger 45 Light" pitchFamily="2" charset="0"/>
            </a:endParaRPr>
          </a:p>
          <a:p>
            <a:pPr>
              <a:lnSpc>
                <a:spcPct val="120000"/>
              </a:lnSpc>
              <a:buClr>
                <a:srgbClr val="FFC000"/>
              </a:buClr>
              <a:defRPr/>
            </a:pPr>
            <a:endParaRPr lang="fr-CH" sz="1600" b="1" kern="0" dirty="0">
              <a:solidFill>
                <a:srgbClr val="6093BB"/>
              </a:solidFill>
              <a:latin typeface="Frutiger 45 Light" pitchFamily="2" charset="0"/>
            </a:endParaRPr>
          </a:p>
          <a:p>
            <a:pPr>
              <a:lnSpc>
                <a:spcPct val="120000"/>
              </a:lnSpc>
              <a:buClr>
                <a:srgbClr val="FFC000"/>
              </a:buClr>
              <a:defRPr/>
            </a:pPr>
            <a:endParaRPr lang="fr-CH" sz="1600" i="1" dirty="0">
              <a:latin typeface="Frutiger 55 Roman" panose="00000400000000000000" pitchFamily="2" charset="0"/>
            </a:endParaRPr>
          </a:p>
          <a:p>
            <a:pPr>
              <a:lnSpc>
                <a:spcPct val="120000"/>
              </a:lnSpc>
              <a:buClr>
                <a:srgbClr val="FFC000"/>
              </a:buClr>
              <a:defRPr/>
            </a:pPr>
            <a:r>
              <a:rPr lang="fr-CH" sz="1600" i="1" dirty="0">
                <a:latin typeface="Frutiger 55 Roman" panose="00000400000000000000" pitchFamily="2" charset="0"/>
              </a:rPr>
              <a:t/>
            </a:r>
            <a:br>
              <a:rPr lang="fr-CH" sz="1600" i="1" dirty="0">
                <a:latin typeface="Frutiger 55 Roman" panose="00000400000000000000" pitchFamily="2" charset="0"/>
              </a:rPr>
            </a:br>
            <a:endParaRPr lang="fr-CH" sz="1600" i="1" dirty="0">
              <a:latin typeface="Frutiger 55 Roman" panose="00000400000000000000" pitchFamily="2" charset="0"/>
            </a:endParaRPr>
          </a:p>
        </p:txBody>
      </p:sp>
    </p:spTree>
    <p:extLst>
      <p:ext uri="{BB962C8B-B14F-4D97-AF65-F5344CB8AC3E}">
        <p14:creationId xmlns:p14="http://schemas.microsoft.com/office/powerpoint/2010/main" val="23802055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1" y="84537"/>
            <a:ext cx="4830792"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Demandes divisionnaires </a:t>
            </a:r>
            <a:r>
              <a:rPr lang="fr-CH" sz="2000" dirty="0" smtClean="0">
                <a:solidFill>
                  <a:schemeClr val="bg1"/>
                </a:solidFill>
                <a:latin typeface="Frutiger 45 Light" pitchFamily="2" charset="0"/>
                <a:cs typeface="Frutiger LT 55 Roman"/>
              </a:rPr>
              <a:t>11/20</a:t>
            </a:r>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contenu 5"/>
          <p:cNvSpPr txBox="1">
            <a:spLocks/>
          </p:cNvSpPr>
          <p:nvPr/>
        </p:nvSpPr>
        <p:spPr bwMode="auto">
          <a:xfrm>
            <a:off x="1160463" y="1601788"/>
            <a:ext cx="7559675" cy="4751387"/>
          </a:xfrm>
          <a:prstGeom prst="rect">
            <a:avLst/>
          </a:prstGeom>
          <a:noFill/>
          <a:ln w="9525">
            <a:noFill/>
            <a:miter lim="800000"/>
            <a:headEnd/>
            <a:tailEnd/>
          </a:ln>
        </p:spPr>
        <p:txBody>
          <a:bodyPr/>
          <a:lstStyle/>
          <a:p>
            <a:pPr>
              <a:lnSpc>
                <a:spcPct val="120000"/>
              </a:lnSpc>
              <a:buClr>
                <a:srgbClr val="FFC000"/>
              </a:buClr>
              <a:defRPr/>
            </a:pPr>
            <a:r>
              <a:rPr lang="fr-CH" sz="1600" b="1" kern="0" dirty="0">
                <a:solidFill>
                  <a:srgbClr val="6093BB"/>
                </a:solidFill>
                <a:latin typeface="Frutiger 45 Light" pitchFamily="2" charset="0"/>
              </a:rPr>
              <a:t>«Ancienne» R36(1): Demandes divisionnaires</a:t>
            </a:r>
            <a:endParaRPr lang="fr-CH" sz="1600" dirty="0">
              <a:latin typeface="Frutiger 55 Roman" panose="00000400000000000000" pitchFamily="2" charset="0"/>
            </a:endParaRPr>
          </a:p>
          <a:p>
            <a:pPr>
              <a:lnSpc>
                <a:spcPct val="120000"/>
              </a:lnSpc>
              <a:buClr>
                <a:srgbClr val="FFC000"/>
              </a:buClr>
              <a:defRPr/>
            </a:pPr>
            <a:r>
              <a:rPr lang="fr-CH" sz="1600" i="1" dirty="0">
                <a:latin typeface="Frutiger 55 Roman" panose="00000400000000000000" pitchFamily="2" charset="0"/>
              </a:rPr>
              <a:t>Le </a:t>
            </a:r>
            <a:r>
              <a:rPr lang="fr-CH" sz="1600" i="1" u="sng" dirty="0">
                <a:latin typeface="Frutiger 55 Roman" panose="00000400000000000000" pitchFamily="2" charset="0"/>
              </a:rPr>
              <a:t>demandeur</a:t>
            </a:r>
            <a:r>
              <a:rPr lang="fr-CH" sz="1600" i="1" dirty="0">
                <a:latin typeface="Frutiger 55 Roman" panose="00000400000000000000" pitchFamily="2" charset="0"/>
              </a:rPr>
              <a:t> peut déposer une demande divisionnaire relative à toute</a:t>
            </a:r>
          </a:p>
          <a:p>
            <a:pPr>
              <a:lnSpc>
                <a:spcPct val="120000"/>
              </a:lnSpc>
              <a:buClr>
                <a:srgbClr val="FFC000"/>
              </a:buClr>
              <a:defRPr/>
            </a:pPr>
            <a:r>
              <a:rPr lang="fr-CH" sz="1600" i="1" dirty="0">
                <a:latin typeface="Frutiger 55 Roman" panose="00000400000000000000" pitchFamily="2" charset="0"/>
              </a:rPr>
              <a:t>demande de brevet européen antérieure </a:t>
            </a:r>
            <a:r>
              <a:rPr lang="fr-CH" sz="1600" i="1" u="sng" dirty="0">
                <a:latin typeface="Frutiger 55 Roman" panose="00000400000000000000" pitchFamily="2" charset="0"/>
              </a:rPr>
              <a:t>encore en instance</a:t>
            </a:r>
            <a:r>
              <a:rPr lang="fr-CH" sz="1600" i="1" dirty="0">
                <a:latin typeface="Frutiger 55 Roman" panose="00000400000000000000" pitchFamily="2" charset="0"/>
              </a:rPr>
              <a:t>, à condition que</a:t>
            </a:r>
          </a:p>
          <a:p>
            <a:pPr>
              <a:lnSpc>
                <a:spcPct val="120000"/>
              </a:lnSpc>
              <a:buClr>
                <a:srgbClr val="FFC000"/>
              </a:buClr>
              <a:defRPr/>
            </a:pPr>
            <a:endParaRPr lang="fr-CH" sz="1600" i="1" dirty="0">
              <a:latin typeface="Frutiger 55 Roman" panose="00000400000000000000" pitchFamily="2" charset="0"/>
            </a:endParaRPr>
          </a:p>
          <a:p>
            <a:pPr>
              <a:lnSpc>
                <a:spcPct val="120000"/>
              </a:lnSpc>
              <a:buClr>
                <a:srgbClr val="FFC000"/>
              </a:buClr>
              <a:defRPr/>
            </a:pPr>
            <a:r>
              <a:rPr lang="fr-CH" sz="1600" i="1" dirty="0">
                <a:latin typeface="Frutiger 55 Roman" panose="00000400000000000000" pitchFamily="2" charset="0"/>
              </a:rPr>
              <a:t>a) la demande divisionnaire soit déposée avant l’expiration d’un délai de </a:t>
            </a:r>
            <a:r>
              <a:rPr lang="fr-CH" sz="1600" i="1" u="sng" dirty="0">
                <a:latin typeface="Frutiger 55 Roman" panose="00000400000000000000" pitchFamily="2" charset="0"/>
              </a:rPr>
              <a:t>vingt-quatre mois</a:t>
            </a:r>
            <a:r>
              <a:rPr lang="fr-CH" sz="1600" i="1" dirty="0">
                <a:latin typeface="Frutiger 55 Roman" panose="00000400000000000000" pitchFamily="2" charset="0"/>
              </a:rPr>
              <a:t> à compter de la première notification émise par la division d’examen conformément à l’article 94, paragraphe 3 et à la règle 71, paragraphes 1 et 2, ou conformément à la règle 71, paragraphe 3, relative à la </a:t>
            </a:r>
            <a:r>
              <a:rPr lang="fr-CH" sz="1600" i="1" u="sng" dirty="0">
                <a:latin typeface="Frutiger 55 Roman" panose="00000400000000000000" pitchFamily="2" charset="0"/>
              </a:rPr>
              <a:t>demande la plus ancienne</a:t>
            </a:r>
            <a:r>
              <a:rPr lang="fr-CH" sz="1600" i="1" dirty="0">
                <a:latin typeface="Frutiger 55 Roman" panose="00000400000000000000" pitchFamily="2" charset="0"/>
              </a:rPr>
              <a:t> pour laquelle une notification a été émise, </a:t>
            </a:r>
          </a:p>
          <a:p>
            <a:pPr>
              <a:lnSpc>
                <a:spcPct val="120000"/>
              </a:lnSpc>
              <a:buClr>
                <a:srgbClr val="FFC000"/>
              </a:buClr>
              <a:defRPr/>
            </a:pPr>
            <a:r>
              <a:rPr lang="fr-CH" sz="1600" i="1" dirty="0">
                <a:latin typeface="Frutiger 55 Roman" panose="00000400000000000000" pitchFamily="2" charset="0"/>
              </a:rPr>
              <a:t>ou que</a:t>
            </a:r>
          </a:p>
          <a:p>
            <a:pPr>
              <a:lnSpc>
                <a:spcPct val="120000"/>
              </a:lnSpc>
              <a:buClr>
                <a:srgbClr val="FFC000"/>
              </a:buClr>
              <a:defRPr/>
            </a:pPr>
            <a:r>
              <a:rPr lang="fr-CH" sz="1600" i="1" dirty="0">
                <a:latin typeface="Frutiger 55 Roman" panose="00000400000000000000" pitchFamily="2" charset="0"/>
              </a:rPr>
              <a:t>b) la demande divisionnaire soit déposée avant l’expiration d’un délai de </a:t>
            </a:r>
            <a:r>
              <a:rPr lang="fr-CH" sz="1600" i="1" u="sng" dirty="0">
                <a:latin typeface="Frutiger 55 Roman" panose="00000400000000000000" pitchFamily="2" charset="0"/>
              </a:rPr>
              <a:t>vingt-quatre mois</a:t>
            </a:r>
            <a:r>
              <a:rPr lang="fr-CH" sz="1600" i="1" dirty="0">
                <a:latin typeface="Frutiger 55 Roman" panose="00000400000000000000" pitchFamily="2" charset="0"/>
              </a:rPr>
              <a:t> à compter de toute notification dans laquelle la division d’examen a objecté que la </a:t>
            </a:r>
            <a:r>
              <a:rPr lang="fr-CH" sz="1600" i="1" u="sng" dirty="0">
                <a:latin typeface="Frutiger 55 Roman" panose="00000400000000000000" pitchFamily="2" charset="0"/>
              </a:rPr>
              <a:t>demande antérieure</a:t>
            </a:r>
            <a:r>
              <a:rPr lang="fr-CH" sz="1600" i="1" dirty="0">
                <a:latin typeface="Frutiger 55 Roman" panose="00000400000000000000" pitchFamily="2" charset="0"/>
              </a:rPr>
              <a:t> ne satisfait pas aux exigences de l’article 82, pour autant qu’elle ait soulevé cette objection particulière pour la première fois.</a:t>
            </a:r>
          </a:p>
          <a:p>
            <a:pPr>
              <a:lnSpc>
                <a:spcPct val="120000"/>
              </a:lnSpc>
              <a:buClr>
                <a:srgbClr val="FFC000"/>
              </a:buClr>
              <a:defRPr/>
            </a:pPr>
            <a:endParaRPr lang="fr-CH" sz="1600" i="1" dirty="0">
              <a:latin typeface="Frutiger 55 Roman" panose="00000400000000000000" pitchFamily="2" charset="0"/>
            </a:endParaRPr>
          </a:p>
          <a:p>
            <a:pPr>
              <a:lnSpc>
                <a:spcPct val="120000"/>
              </a:lnSpc>
              <a:buClr>
                <a:srgbClr val="FFC000"/>
              </a:buClr>
              <a:defRPr/>
            </a:pPr>
            <a:r>
              <a:rPr lang="fr-CH" sz="1600" i="1" dirty="0">
                <a:latin typeface="Frutiger 55 Roman" panose="00000400000000000000" pitchFamily="2" charset="0"/>
              </a:rPr>
              <a:t/>
            </a:r>
            <a:br>
              <a:rPr lang="fr-CH" sz="1600" i="1" dirty="0">
                <a:latin typeface="Frutiger 55 Roman" panose="00000400000000000000" pitchFamily="2" charset="0"/>
              </a:rPr>
            </a:br>
            <a:endParaRPr lang="fr-CH" sz="1600" i="1" dirty="0">
              <a:latin typeface="Frutiger 55 Roman" panose="00000400000000000000" pitchFamily="2" charset="0"/>
            </a:endParaRPr>
          </a:p>
        </p:txBody>
      </p:sp>
    </p:spTree>
    <p:extLst>
      <p:ext uri="{BB962C8B-B14F-4D97-AF65-F5344CB8AC3E}">
        <p14:creationId xmlns:p14="http://schemas.microsoft.com/office/powerpoint/2010/main" val="21781295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0" y="84537"/>
            <a:ext cx="5771072"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Demandes divisionnaires </a:t>
            </a:r>
            <a:r>
              <a:rPr lang="fr-CH" sz="2000" dirty="0" smtClean="0">
                <a:solidFill>
                  <a:schemeClr val="bg1"/>
                </a:solidFill>
                <a:latin typeface="Frutiger 45 Light" pitchFamily="2" charset="0"/>
                <a:cs typeface="Frutiger LT 55 Roman"/>
              </a:rPr>
              <a:t>12/20</a:t>
            </a:r>
            <a:r>
              <a:rPr lang="fr-CH" sz="1400" dirty="0" smtClean="0">
                <a:solidFill>
                  <a:schemeClr val="bg1"/>
                </a:solidFill>
                <a:latin typeface="Frutiger 45 Light" pitchFamily="2" charset="0"/>
                <a:cs typeface="Frutiger LT 55 Roman"/>
              </a:rPr>
              <a:t> </a:t>
            </a:r>
            <a:r>
              <a:rPr lang="fr-CH" sz="1200" dirty="0">
                <a:solidFill>
                  <a:schemeClr val="bg1"/>
                </a:solidFill>
                <a:latin typeface="Frutiger 45 Light" pitchFamily="2" charset="0"/>
                <a:cs typeface="Frutiger LT 55 Roman"/>
              </a:rPr>
              <a:t>(«ancienne» </a:t>
            </a:r>
            <a:r>
              <a:rPr lang="fr-CH" sz="1200" dirty="0" smtClean="0">
                <a:solidFill>
                  <a:schemeClr val="bg1"/>
                </a:solidFill>
                <a:latin typeface="Frutiger 45 Light" pitchFamily="2" charset="0"/>
                <a:cs typeface="Frutiger LT 55 Roman"/>
              </a:rPr>
              <a:t>R36(1)a)</a:t>
            </a:r>
            <a:endParaRPr lang="fr-CH" sz="1200" dirty="0">
              <a:solidFill>
                <a:schemeClr val="bg1"/>
              </a:solidFill>
              <a:latin typeface="Frutiger 45 Light" pitchFamily="2" charset="0"/>
              <a:cs typeface="Frutiger LT 55 Roman"/>
            </a:endParaRPr>
          </a:p>
          <a:p>
            <a:pPr algn="l"/>
            <a:r>
              <a:rPr lang="fr-CH" sz="2000" dirty="0" smtClean="0">
                <a:solidFill>
                  <a:schemeClr val="bg1"/>
                </a:solidFill>
                <a:latin typeface="Frutiger 45 Light" pitchFamily="2" charset="0"/>
                <a:cs typeface="Frutiger LT 55 Roman"/>
              </a:rPr>
              <a:t> </a:t>
            </a:r>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0850" y="1274763"/>
            <a:ext cx="8226425"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2"/>
          <p:cNvSpPr txBox="1">
            <a:spLocks noChangeArrowheads="1"/>
          </p:cNvSpPr>
          <p:nvPr/>
        </p:nvSpPr>
        <p:spPr bwMode="auto">
          <a:xfrm>
            <a:off x="574675" y="6090621"/>
            <a:ext cx="8461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buChar char="•"/>
              <a:defRPr sz="3200">
                <a:solidFill>
                  <a:srgbClr val="404B56"/>
                </a:solidFill>
                <a:latin typeface="Frutiger 55 Roman" panose="00000400000000000000" pitchFamily="2" charset="0"/>
              </a:defRPr>
            </a:lvl1pPr>
            <a:lvl2pPr marL="742950" indent="-285750">
              <a:lnSpc>
                <a:spcPct val="120000"/>
              </a:lnSpc>
              <a:buChar char="–"/>
              <a:defRPr sz="2800">
                <a:solidFill>
                  <a:srgbClr val="404B56"/>
                </a:solidFill>
                <a:latin typeface="Frutiger 55 Roman" panose="00000400000000000000" pitchFamily="2" charset="0"/>
              </a:defRPr>
            </a:lvl2pPr>
            <a:lvl3pPr marL="1143000" indent="-228600">
              <a:lnSpc>
                <a:spcPct val="120000"/>
              </a:lnSpc>
              <a:buChar char="•"/>
              <a:defRPr sz="2400">
                <a:solidFill>
                  <a:srgbClr val="404B56"/>
                </a:solidFill>
                <a:latin typeface="Frutiger 55 Roman" panose="00000400000000000000" pitchFamily="2" charset="0"/>
              </a:defRPr>
            </a:lvl3pPr>
            <a:lvl4pPr marL="1600200" indent="-228600">
              <a:lnSpc>
                <a:spcPct val="120000"/>
              </a:lnSpc>
              <a:buChar char="–"/>
              <a:defRPr sz="2000">
                <a:solidFill>
                  <a:srgbClr val="404B56"/>
                </a:solidFill>
                <a:latin typeface="Frutiger 55 Roman" panose="00000400000000000000" pitchFamily="2" charset="0"/>
              </a:defRPr>
            </a:lvl4pPr>
            <a:lvl5pPr marL="2057400" indent="-228600">
              <a:lnSpc>
                <a:spcPct val="120000"/>
              </a:lnSpc>
              <a:buChar char="»"/>
              <a:defRPr sz="2000">
                <a:solidFill>
                  <a:srgbClr val="404B56"/>
                </a:solidFill>
                <a:latin typeface="Frutiger 55 Roman" panose="00000400000000000000" pitchFamily="2" charset="0"/>
              </a:defRPr>
            </a:lvl5pPr>
            <a:lvl6pPr marL="25146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6pPr>
            <a:lvl7pPr marL="29718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7pPr>
            <a:lvl8pPr marL="34290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8pPr>
            <a:lvl9pPr marL="38862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9pPr>
          </a:lstStyle>
          <a:p>
            <a:pPr>
              <a:lnSpc>
                <a:spcPct val="100000"/>
              </a:lnSpc>
              <a:buFontTx/>
              <a:buNone/>
            </a:pPr>
            <a:r>
              <a:rPr lang="it-IT" altLang="fr-FR" sz="1000" u="sng" dirty="0">
                <a:solidFill>
                  <a:schemeClr val="tx1"/>
                </a:solidFill>
                <a:hlinkClick r:id="rId5"/>
              </a:rPr>
              <a:t>From EPO website http://documents.epo.org/projects/babylon/eponet.nsf/0/7DCD945C15C7E7D4C125770D003AF872/$File/Divisional_applications_5_2011_fr.pdf</a:t>
            </a:r>
            <a:endParaRPr lang="fr-CH" altLang="fr-FR" sz="1000" dirty="0">
              <a:solidFill>
                <a:schemeClr val="tx1"/>
              </a:solidFill>
            </a:endParaRPr>
          </a:p>
        </p:txBody>
      </p:sp>
    </p:spTree>
    <p:extLst>
      <p:ext uri="{BB962C8B-B14F-4D97-AF65-F5344CB8AC3E}">
        <p14:creationId xmlns:p14="http://schemas.microsoft.com/office/powerpoint/2010/main" val="1452006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ous-titre 2"/>
          <p:cNvSpPr txBox="1">
            <a:spLocks/>
          </p:cNvSpPr>
          <p:nvPr/>
        </p:nvSpPr>
        <p:spPr>
          <a:xfrm>
            <a:off x="4592638" y="84537"/>
            <a:ext cx="3179762" cy="5041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2000" dirty="0">
                <a:solidFill>
                  <a:schemeClr val="bg1"/>
                </a:solidFill>
                <a:latin typeface="Frutiger 45 Light" pitchFamily="2" charset="0"/>
                <a:cs typeface="Frutiger LT 55 Roman"/>
              </a:rPr>
              <a:t>Article 82 CBE </a:t>
            </a:r>
            <a:r>
              <a:rPr lang="fr-FR" sz="2000" dirty="0" smtClean="0">
                <a:solidFill>
                  <a:schemeClr val="bg1"/>
                </a:solidFill>
                <a:latin typeface="Frutiger 45 Light" pitchFamily="2" charset="0"/>
                <a:cs typeface="Frutiger LT 55 Roman"/>
              </a:rPr>
              <a:t>2/4</a:t>
            </a:r>
            <a:endParaRPr lang="fr-FR"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contenu 5"/>
          <p:cNvSpPr txBox="1">
            <a:spLocks/>
          </p:cNvSpPr>
          <p:nvPr/>
        </p:nvSpPr>
        <p:spPr bwMode="auto">
          <a:xfrm>
            <a:off x="1008063" y="1449388"/>
            <a:ext cx="7559675" cy="4751387"/>
          </a:xfrm>
          <a:prstGeom prst="rect">
            <a:avLst/>
          </a:prstGeom>
          <a:noFill/>
          <a:ln w="9525">
            <a:noFill/>
            <a:miter lim="800000"/>
            <a:headEnd/>
            <a:tailEnd/>
          </a:ln>
        </p:spPr>
        <p:txBody>
          <a:bodyPr/>
          <a:lstStyle/>
          <a:p>
            <a:pPr eaLnBrk="1" hangingPunct="1">
              <a:defRPr/>
            </a:pPr>
            <a:r>
              <a:rPr lang="fr-CH" sz="1600" i="1" dirty="0">
                <a:latin typeface="Frutiger 55 Roman" panose="00000400000000000000" pitchFamily="2" charset="0"/>
              </a:rPr>
              <a:t>« […] au cours de la procédure de délivrance les éléments de même nature ne doivent pas se trouver morcelés, non plus que des éléments disparates assemblés pour les besoins d’une économie de taxes. </a:t>
            </a:r>
          </a:p>
          <a:p>
            <a:pPr eaLnBrk="1" hangingPunct="1">
              <a:defRPr/>
            </a:pPr>
            <a:endParaRPr lang="fr-CH" sz="1600" i="1" dirty="0">
              <a:latin typeface="Frutiger 55 Roman" panose="00000400000000000000" pitchFamily="2" charset="0"/>
            </a:endParaRPr>
          </a:p>
          <a:p>
            <a:pPr eaLnBrk="1" hangingPunct="1">
              <a:defRPr/>
            </a:pPr>
            <a:r>
              <a:rPr lang="fr-CH" sz="1600" i="1" dirty="0">
                <a:latin typeface="Frutiger 55 Roman" panose="00000400000000000000" pitchFamily="2" charset="0"/>
              </a:rPr>
              <a:t>S’agissant d’un groupe d’inventions, cette exigence revêt une importance particulière au point de vue de l’information sur les brevets demandés et les brevets existants, information nécessaire pour que, d’une part, les </a:t>
            </a:r>
            <a:r>
              <a:rPr lang="fr-CH" sz="1600" i="1" u="sng" dirty="0">
                <a:latin typeface="Frutiger 55 Roman" panose="00000400000000000000" pitchFamily="2" charset="0"/>
              </a:rPr>
              <a:t>concurrents</a:t>
            </a:r>
            <a:r>
              <a:rPr lang="fr-CH" sz="1600" i="1" dirty="0">
                <a:latin typeface="Frutiger 55 Roman" panose="00000400000000000000" pitchFamily="2" charset="0"/>
              </a:rPr>
              <a:t> puissent connaître aisément l’état du droit des brevets et que, d’autre part, l’enseignement technique contenu dans les demandes soit compris rapidement dans la documentation de brevets et mis ainsi de façon sûre à la disposition du </a:t>
            </a:r>
            <a:r>
              <a:rPr lang="fr-CH" sz="1600" i="1" u="sng" dirty="0">
                <a:latin typeface="Frutiger 55 Roman" panose="00000400000000000000" pitchFamily="2" charset="0"/>
              </a:rPr>
              <a:t>public</a:t>
            </a:r>
            <a:r>
              <a:rPr lang="fr-CH" sz="1600" i="1" dirty="0">
                <a:latin typeface="Frutiger 55 Roman" panose="00000400000000000000" pitchFamily="2" charset="0"/>
              </a:rPr>
              <a:t>. </a:t>
            </a:r>
          </a:p>
          <a:p>
            <a:pPr eaLnBrk="1" hangingPunct="1">
              <a:defRPr/>
            </a:pPr>
            <a:endParaRPr lang="fr-CH" sz="1600" i="1" dirty="0">
              <a:latin typeface="Frutiger 55 Roman" panose="00000400000000000000" pitchFamily="2" charset="0"/>
            </a:endParaRPr>
          </a:p>
          <a:p>
            <a:pPr eaLnBrk="1" hangingPunct="1">
              <a:defRPr/>
            </a:pPr>
            <a:r>
              <a:rPr lang="fr-CH" sz="1600" i="1" dirty="0">
                <a:latin typeface="Frutiger 55 Roman" panose="00000400000000000000" pitchFamily="2" charset="0"/>
              </a:rPr>
              <a:t>Il convient enfin de prendre en considération l’équité en matière de </a:t>
            </a:r>
            <a:r>
              <a:rPr lang="fr-CH" sz="1600" i="1" u="sng" dirty="0">
                <a:latin typeface="Frutiger 55 Roman" panose="00000400000000000000" pitchFamily="2" charset="0"/>
              </a:rPr>
              <a:t>taxes</a:t>
            </a:r>
            <a:r>
              <a:rPr lang="fr-CH" sz="1600" i="1" dirty="0">
                <a:latin typeface="Frutiger 55 Roman" panose="00000400000000000000" pitchFamily="2" charset="0"/>
              </a:rPr>
              <a:t>. La procédure de délivrance est financée par le produit des taxes. Le fait de regarder comme formant un seul concept inventif général des demandes qui, précisément en raison de leur contenu hétérogène, entrainent des frais très supérieurs à la moyenne au cours de la procédure de délivrance, en ce qui concerne notamment les frais de recherche, ne se justifierait pas car ces frais devraient être en partie couverts à l’aide des taxes perçues pour d’autres demandes.»  </a:t>
            </a:r>
            <a:r>
              <a:rPr lang="fr-CH" sz="1600" dirty="0">
                <a:latin typeface="Frutiger 55 Roman" panose="00000400000000000000" pitchFamily="2" charset="0"/>
              </a:rPr>
              <a:t>[</a:t>
            </a:r>
            <a:r>
              <a:rPr lang="fr-CH" sz="1600" b="1" dirty="0">
                <a:latin typeface="Frutiger 55 Roman" panose="00000400000000000000" pitchFamily="2" charset="0"/>
              </a:rPr>
              <a:t>T110/82, </a:t>
            </a:r>
            <a:r>
              <a:rPr lang="fr-CH" sz="1600" dirty="0">
                <a:latin typeface="Frutiger 55 Roman" panose="00000400000000000000" pitchFamily="2" charset="0"/>
              </a:rPr>
              <a:t>voir également </a:t>
            </a:r>
            <a:r>
              <a:rPr lang="fr-CH" sz="1600" b="1" dirty="0" err="1">
                <a:latin typeface="Frutiger 55 Roman" panose="00000400000000000000" pitchFamily="2" charset="0"/>
              </a:rPr>
              <a:t>dir</a:t>
            </a:r>
            <a:r>
              <a:rPr lang="fr-CH" sz="1600" b="1" dirty="0">
                <a:latin typeface="Frutiger 55 Roman" panose="00000400000000000000" pitchFamily="2" charset="0"/>
              </a:rPr>
              <a:t> B-VII, 1</a:t>
            </a:r>
            <a:r>
              <a:rPr lang="fr-CH" sz="1600" dirty="0">
                <a:latin typeface="Frutiger 55 Roman" panose="00000400000000000000" pitchFamily="2" charset="0"/>
              </a:rPr>
              <a:t>]</a:t>
            </a:r>
            <a:endParaRPr lang="fr-CH" sz="1600" kern="0" dirty="0">
              <a:solidFill>
                <a:srgbClr val="FF0000"/>
              </a:solidFill>
              <a:latin typeface="Frutiger 45 Light" pitchFamily="2" charset="0"/>
            </a:endParaRPr>
          </a:p>
          <a:p>
            <a:pPr marL="342900" indent="-342900">
              <a:lnSpc>
                <a:spcPct val="120000"/>
              </a:lnSpc>
              <a:buClr>
                <a:srgbClr val="FFC000"/>
              </a:buClr>
              <a:buFont typeface="Wingdings" pitchFamily="2" charset="2"/>
              <a:buChar char="Ø"/>
              <a:defRPr/>
            </a:pPr>
            <a:endParaRPr lang="fr-CH" sz="1600" kern="0" dirty="0">
              <a:solidFill>
                <a:srgbClr val="FF0000"/>
              </a:solidFill>
              <a:latin typeface="Frutiger 45 Light" pitchFamily="2" charset="0"/>
            </a:endParaRPr>
          </a:p>
          <a:p>
            <a:pPr>
              <a:lnSpc>
                <a:spcPct val="120000"/>
              </a:lnSpc>
              <a:buClr>
                <a:srgbClr val="FFC000"/>
              </a:buClr>
              <a:defRPr/>
            </a:pPr>
            <a:r>
              <a:rPr lang="fr-FR" sz="1600" kern="0" dirty="0">
                <a:solidFill>
                  <a:srgbClr val="404B56"/>
                </a:solidFill>
                <a:latin typeface="Frutiger 55 Roman" pitchFamily="2" charset="0"/>
              </a:rPr>
              <a:t>	</a:t>
            </a:r>
          </a:p>
          <a:p>
            <a:pPr marL="342900" indent="-342900">
              <a:lnSpc>
                <a:spcPct val="120000"/>
              </a:lnSpc>
              <a:buClr>
                <a:srgbClr val="FFC000"/>
              </a:buClr>
              <a:buFont typeface="Wingdings" pitchFamily="2" charset="2"/>
              <a:buChar char="Ø"/>
              <a:defRPr/>
            </a:pPr>
            <a:endParaRPr lang="fr-CH" sz="1600" kern="0" dirty="0">
              <a:solidFill>
                <a:srgbClr val="FF0000"/>
              </a:solidFill>
              <a:latin typeface="Frutiger 45 Light" pitchFamily="2" charset="0"/>
            </a:endParaRPr>
          </a:p>
          <a:p>
            <a:pPr marL="342900" indent="-342900">
              <a:lnSpc>
                <a:spcPct val="120000"/>
              </a:lnSpc>
              <a:buClr>
                <a:srgbClr val="FFC000"/>
              </a:buClr>
              <a:buFont typeface="Wingdings" pitchFamily="2" charset="2"/>
              <a:buChar char="Ø"/>
              <a:defRPr/>
            </a:pPr>
            <a:endParaRPr lang="fr-CH" sz="1600" kern="0" dirty="0">
              <a:solidFill>
                <a:srgbClr val="6093BB"/>
              </a:solidFill>
              <a:latin typeface="Frutiger 45 Light" pitchFamily="2" charset="0"/>
            </a:endParaRPr>
          </a:p>
          <a:p>
            <a:pPr marL="342900" indent="-342900">
              <a:lnSpc>
                <a:spcPct val="120000"/>
              </a:lnSpc>
              <a:buClr>
                <a:srgbClr val="FFC000"/>
              </a:buClr>
              <a:buFont typeface="Wingdings" pitchFamily="2" charset="2"/>
              <a:buChar char="Ø"/>
              <a:defRPr/>
            </a:pPr>
            <a:endParaRPr lang="fr-CH" sz="1600" kern="0" dirty="0">
              <a:solidFill>
                <a:srgbClr val="6093BB"/>
              </a:solidFill>
              <a:latin typeface="Frutiger 45 Light" pitchFamily="2" charset="0"/>
            </a:endParaRPr>
          </a:p>
          <a:p>
            <a:pPr>
              <a:lnSpc>
                <a:spcPct val="120000"/>
              </a:lnSpc>
              <a:buClr>
                <a:srgbClr val="FFC000"/>
              </a:buClr>
              <a:defRPr/>
            </a:pPr>
            <a:r>
              <a:rPr lang="fr-FR" sz="1600" kern="0" dirty="0">
                <a:solidFill>
                  <a:srgbClr val="404B56"/>
                </a:solidFill>
                <a:latin typeface="Frutiger 55 Roman" pitchFamily="2" charset="0"/>
                <a:cs typeface="+mn-cs"/>
              </a:rPr>
              <a:t>	</a:t>
            </a: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FR"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FR"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Tree>
    <p:extLst>
      <p:ext uri="{BB962C8B-B14F-4D97-AF65-F5344CB8AC3E}">
        <p14:creationId xmlns:p14="http://schemas.microsoft.com/office/powerpoint/2010/main" val="24268707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0" y="84537"/>
            <a:ext cx="5512279"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Demandes divisionnaires </a:t>
            </a:r>
            <a:r>
              <a:rPr lang="fr-CH" sz="2000" dirty="0" smtClean="0">
                <a:solidFill>
                  <a:schemeClr val="bg1"/>
                </a:solidFill>
                <a:latin typeface="Frutiger 45 Light" pitchFamily="2" charset="0"/>
                <a:cs typeface="Frutiger LT 55 Roman"/>
              </a:rPr>
              <a:t>13/20 </a:t>
            </a:r>
            <a:r>
              <a:rPr lang="fr-CH" sz="1200" dirty="0">
                <a:solidFill>
                  <a:schemeClr val="bg1"/>
                </a:solidFill>
                <a:latin typeface="Frutiger 45 Light" pitchFamily="2" charset="0"/>
                <a:cs typeface="Frutiger LT 55 Roman"/>
              </a:rPr>
              <a:t>(«ancienne» R36(1)a)</a:t>
            </a:r>
          </a:p>
          <a:p>
            <a:pPr algn="l"/>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0" y="1557338"/>
            <a:ext cx="9001125" cy="462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2"/>
          <p:cNvSpPr txBox="1">
            <a:spLocks noChangeArrowheads="1"/>
          </p:cNvSpPr>
          <p:nvPr/>
        </p:nvSpPr>
        <p:spPr bwMode="auto">
          <a:xfrm>
            <a:off x="574675" y="6090621"/>
            <a:ext cx="8461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buChar char="•"/>
              <a:defRPr sz="3200">
                <a:solidFill>
                  <a:srgbClr val="404B56"/>
                </a:solidFill>
                <a:latin typeface="Frutiger 55 Roman" panose="00000400000000000000" pitchFamily="2" charset="0"/>
              </a:defRPr>
            </a:lvl1pPr>
            <a:lvl2pPr marL="742950" indent="-285750">
              <a:lnSpc>
                <a:spcPct val="120000"/>
              </a:lnSpc>
              <a:buChar char="–"/>
              <a:defRPr sz="2800">
                <a:solidFill>
                  <a:srgbClr val="404B56"/>
                </a:solidFill>
                <a:latin typeface="Frutiger 55 Roman" panose="00000400000000000000" pitchFamily="2" charset="0"/>
              </a:defRPr>
            </a:lvl2pPr>
            <a:lvl3pPr marL="1143000" indent="-228600">
              <a:lnSpc>
                <a:spcPct val="120000"/>
              </a:lnSpc>
              <a:buChar char="•"/>
              <a:defRPr sz="2400">
                <a:solidFill>
                  <a:srgbClr val="404B56"/>
                </a:solidFill>
                <a:latin typeface="Frutiger 55 Roman" panose="00000400000000000000" pitchFamily="2" charset="0"/>
              </a:defRPr>
            </a:lvl3pPr>
            <a:lvl4pPr marL="1600200" indent="-228600">
              <a:lnSpc>
                <a:spcPct val="120000"/>
              </a:lnSpc>
              <a:buChar char="–"/>
              <a:defRPr sz="2000">
                <a:solidFill>
                  <a:srgbClr val="404B56"/>
                </a:solidFill>
                <a:latin typeface="Frutiger 55 Roman" panose="00000400000000000000" pitchFamily="2" charset="0"/>
              </a:defRPr>
            </a:lvl4pPr>
            <a:lvl5pPr marL="2057400" indent="-228600">
              <a:lnSpc>
                <a:spcPct val="120000"/>
              </a:lnSpc>
              <a:buChar char="»"/>
              <a:defRPr sz="2000">
                <a:solidFill>
                  <a:srgbClr val="404B56"/>
                </a:solidFill>
                <a:latin typeface="Frutiger 55 Roman" panose="00000400000000000000" pitchFamily="2" charset="0"/>
              </a:defRPr>
            </a:lvl5pPr>
            <a:lvl6pPr marL="25146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6pPr>
            <a:lvl7pPr marL="29718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7pPr>
            <a:lvl8pPr marL="34290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8pPr>
            <a:lvl9pPr marL="38862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9pPr>
          </a:lstStyle>
          <a:p>
            <a:pPr>
              <a:lnSpc>
                <a:spcPct val="100000"/>
              </a:lnSpc>
              <a:buFontTx/>
              <a:buNone/>
            </a:pPr>
            <a:r>
              <a:rPr lang="it-IT" altLang="fr-FR" sz="1000" u="sng" dirty="0">
                <a:solidFill>
                  <a:schemeClr val="tx1"/>
                </a:solidFill>
                <a:hlinkClick r:id="rId5"/>
              </a:rPr>
              <a:t>From EPO website http://documents.epo.org/projects/babylon/eponet.nsf/0/7DCD945C15C7E7D4C125770D003AF872/$File/Divisional_applications_5_2011_fr.pdf</a:t>
            </a:r>
            <a:endParaRPr lang="fr-CH" altLang="fr-FR" sz="1000" dirty="0">
              <a:solidFill>
                <a:schemeClr val="tx1"/>
              </a:solidFill>
            </a:endParaRPr>
          </a:p>
        </p:txBody>
      </p:sp>
    </p:spTree>
    <p:extLst>
      <p:ext uri="{BB962C8B-B14F-4D97-AF65-F5344CB8AC3E}">
        <p14:creationId xmlns:p14="http://schemas.microsoft.com/office/powerpoint/2010/main" val="1731103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0" y="84537"/>
            <a:ext cx="5512280"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Demandes divisionnaires </a:t>
            </a:r>
            <a:r>
              <a:rPr lang="fr-CH" sz="2000" dirty="0" smtClean="0">
                <a:solidFill>
                  <a:schemeClr val="bg1"/>
                </a:solidFill>
                <a:latin typeface="Frutiger 45 Light" pitchFamily="2" charset="0"/>
                <a:cs typeface="Frutiger LT 55 Roman"/>
              </a:rPr>
              <a:t>13/20 </a:t>
            </a:r>
            <a:r>
              <a:rPr lang="fr-CH" sz="1200" b="1" kern="0" dirty="0">
                <a:solidFill>
                  <a:schemeClr val="bg1"/>
                </a:solidFill>
                <a:latin typeface="Frutiger 45 Light" pitchFamily="2" charset="0"/>
              </a:rPr>
              <a:t>(«ancienne» R36(1)b)</a:t>
            </a:r>
          </a:p>
          <a:p>
            <a:pPr algn="l"/>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2"/>
          <p:cNvSpPr txBox="1">
            <a:spLocks noChangeArrowheads="1"/>
          </p:cNvSpPr>
          <p:nvPr/>
        </p:nvSpPr>
        <p:spPr bwMode="auto">
          <a:xfrm>
            <a:off x="574675" y="6138773"/>
            <a:ext cx="8461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buChar char="•"/>
              <a:defRPr sz="3200">
                <a:solidFill>
                  <a:srgbClr val="404B56"/>
                </a:solidFill>
                <a:latin typeface="Frutiger 55 Roman" panose="00000400000000000000" pitchFamily="2" charset="0"/>
              </a:defRPr>
            </a:lvl1pPr>
            <a:lvl2pPr marL="742950" indent="-285750">
              <a:lnSpc>
                <a:spcPct val="120000"/>
              </a:lnSpc>
              <a:buChar char="–"/>
              <a:defRPr sz="2800">
                <a:solidFill>
                  <a:srgbClr val="404B56"/>
                </a:solidFill>
                <a:latin typeface="Frutiger 55 Roman" panose="00000400000000000000" pitchFamily="2" charset="0"/>
              </a:defRPr>
            </a:lvl2pPr>
            <a:lvl3pPr marL="1143000" indent="-228600">
              <a:lnSpc>
                <a:spcPct val="120000"/>
              </a:lnSpc>
              <a:buChar char="•"/>
              <a:defRPr sz="2400">
                <a:solidFill>
                  <a:srgbClr val="404B56"/>
                </a:solidFill>
                <a:latin typeface="Frutiger 55 Roman" panose="00000400000000000000" pitchFamily="2" charset="0"/>
              </a:defRPr>
            </a:lvl3pPr>
            <a:lvl4pPr marL="1600200" indent="-228600">
              <a:lnSpc>
                <a:spcPct val="120000"/>
              </a:lnSpc>
              <a:buChar char="–"/>
              <a:defRPr sz="2000">
                <a:solidFill>
                  <a:srgbClr val="404B56"/>
                </a:solidFill>
                <a:latin typeface="Frutiger 55 Roman" panose="00000400000000000000" pitchFamily="2" charset="0"/>
              </a:defRPr>
            </a:lvl4pPr>
            <a:lvl5pPr marL="2057400" indent="-228600">
              <a:lnSpc>
                <a:spcPct val="120000"/>
              </a:lnSpc>
              <a:buChar char="»"/>
              <a:defRPr sz="2000">
                <a:solidFill>
                  <a:srgbClr val="404B56"/>
                </a:solidFill>
                <a:latin typeface="Frutiger 55 Roman" panose="00000400000000000000" pitchFamily="2" charset="0"/>
              </a:defRPr>
            </a:lvl5pPr>
            <a:lvl6pPr marL="25146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6pPr>
            <a:lvl7pPr marL="29718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7pPr>
            <a:lvl8pPr marL="34290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8pPr>
            <a:lvl9pPr marL="38862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9pPr>
          </a:lstStyle>
          <a:p>
            <a:pPr>
              <a:lnSpc>
                <a:spcPct val="100000"/>
              </a:lnSpc>
              <a:buFontTx/>
              <a:buNone/>
            </a:pPr>
            <a:r>
              <a:rPr lang="it-IT" altLang="fr-FR" sz="1000" u="sng" dirty="0">
                <a:solidFill>
                  <a:schemeClr val="tx1"/>
                </a:solidFill>
                <a:hlinkClick r:id="rId4"/>
              </a:rPr>
              <a:t>From EPO website http://documents.epo.org/projects/babylon/eponet.nsf/0/7DCD945C15C7E7D4C125770D003AF872/$File/Divisional_applications_5_2011_fr.pdf</a:t>
            </a:r>
            <a:endParaRPr lang="fr-CH" altLang="fr-FR" sz="1000" dirty="0">
              <a:solidFill>
                <a:schemeClr val="tx1"/>
              </a:solidFill>
            </a:endParaRPr>
          </a:p>
        </p:txBody>
      </p:sp>
      <p:pic>
        <p:nvPicPr>
          <p:cNvPr id="7" name="Imag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1388" y="1277938"/>
            <a:ext cx="6978650"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50580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1" y="84537"/>
            <a:ext cx="4830792"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Demandes divisionnaires </a:t>
            </a:r>
            <a:r>
              <a:rPr lang="fr-CH" sz="2000" dirty="0" smtClean="0">
                <a:solidFill>
                  <a:schemeClr val="bg1"/>
                </a:solidFill>
                <a:latin typeface="Frutiger 45 Light" pitchFamily="2" charset="0"/>
                <a:cs typeface="Frutiger LT 55 Roman"/>
              </a:rPr>
              <a:t>15/20</a:t>
            </a:r>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160463" y="1447800"/>
            <a:ext cx="7559675" cy="4751388"/>
          </a:xfrm>
          <a:prstGeom prst="rect">
            <a:avLst/>
          </a:prstGeom>
          <a:noFill/>
          <a:ln w="9525">
            <a:noFill/>
            <a:miter lim="800000"/>
            <a:headEnd/>
            <a:tailEnd/>
          </a:ln>
        </p:spPr>
        <p:txBody>
          <a:bodyPr/>
          <a:lstStyle/>
          <a:p>
            <a:pPr>
              <a:lnSpc>
                <a:spcPct val="120000"/>
              </a:lnSpc>
              <a:buClr>
                <a:srgbClr val="FFC000"/>
              </a:buClr>
              <a:defRPr/>
            </a:pPr>
            <a:r>
              <a:rPr lang="fr-CH" sz="1600" b="1" kern="0" dirty="0">
                <a:solidFill>
                  <a:srgbClr val="6093BB"/>
                </a:solidFill>
                <a:latin typeface="Frutiger 45 Light" pitchFamily="2" charset="0"/>
              </a:rPr>
              <a:t>Qui peut déposer une divisionnaire?</a:t>
            </a:r>
          </a:p>
          <a:p>
            <a:pPr>
              <a:lnSpc>
                <a:spcPct val="120000"/>
              </a:lnSpc>
              <a:buClr>
                <a:srgbClr val="FFC000"/>
              </a:buClr>
              <a:defRPr/>
            </a:pPr>
            <a:r>
              <a:rPr lang="fr-CH" sz="1600" dirty="0">
                <a:latin typeface="Frutiger 55 Roman" panose="00000400000000000000" pitchFamily="2" charset="0"/>
              </a:rPr>
              <a:t>Le demandeur de la demande «parente» [R36(1)]</a:t>
            </a:r>
          </a:p>
          <a:p>
            <a:pPr>
              <a:lnSpc>
                <a:spcPct val="120000"/>
              </a:lnSpc>
              <a:buClr>
                <a:srgbClr val="FFC000"/>
              </a:buClr>
              <a:defRPr/>
            </a:pPr>
            <a:r>
              <a:rPr lang="fr-CH" sz="1600" dirty="0">
                <a:latin typeface="Frutiger 55 Roman" panose="00000400000000000000" pitchFamily="2" charset="0"/>
              </a:rPr>
              <a:t>/!\ Codemandeurs [</a:t>
            </a:r>
            <a:r>
              <a:rPr lang="fr-CH" sz="1600" b="1" dirty="0" smtClean="0">
                <a:latin typeface="Frutiger 55 Roman" panose="00000400000000000000" pitchFamily="2" charset="0"/>
              </a:rPr>
              <a:t>J2/01</a:t>
            </a:r>
            <a:r>
              <a:rPr lang="fr-CH" sz="1600" dirty="0" smtClean="0">
                <a:latin typeface="Frutiger 55 Roman" panose="00000400000000000000" pitchFamily="2" charset="0"/>
              </a:rPr>
              <a:t>]</a:t>
            </a:r>
            <a:endParaRPr lang="fr-CH" sz="1600" dirty="0">
              <a:latin typeface="Frutiger 55 Roman" panose="00000400000000000000" pitchFamily="2" charset="0"/>
            </a:endParaRP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r>
              <a:rPr lang="fr-CH" sz="1600" b="1" kern="0" dirty="0">
                <a:solidFill>
                  <a:srgbClr val="6093BB"/>
                </a:solidFill>
                <a:latin typeface="Frutiger 45 Light" pitchFamily="2" charset="0"/>
              </a:rPr>
              <a:t>O</a:t>
            </a:r>
            <a:r>
              <a:rPr lang="fr-CH" sz="1600" b="1" kern="0" dirty="0">
                <a:solidFill>
                  <a:srgbClr val="6093BB"/>
                </a:solidFill>
                <a:latin typeface="Frutiger 55 Roman" panose="00000400000000000000" pitchFamily="2" charset="0"/>
              </a:rPr>
              <a:t>ù déposer une divisionnaire?</a:t>
            </a:r>
            <a:endParaRPr lang="fr-CH" sz="1600" b="1" kern="0" dirty="0">
              <a:solidFill>
                <a:srgbClr val="6093BB"/>
              </a:solidFill>
              <a:latin typeface="Frutiger 45 Light" pitchFamily="2" charset="0"/>
            </a:endParaRPr>
          </a:p>
          <a:p>
            <a:pPr>
              <a:lnSpc>
                <a:spcPct val="120000"/>
              </a:lnSpc>
              <a:buClr>
                <a:srgbClr val="FFC000"/>
              </a:buClr>
              <a:defRPr/>
            </a:pPr>
            <a:r>
              <a:rPr lang="fr-CH" sz="1600" dirty="0">
                <a:latin typeface="Frutiger 55 Roman" panose="00000400000000000000" pitchFamily="2" charset="0"/>
              </a:rPr>
              <a:t>Seulement auprès de l’OEB [A76(1), R36(2)]</a:t>
            </a: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r>
              <a:rPr lang="fr-CH" sz="1600" b="1" kern="0" dirty="0">
                <a:solidFill>
                  <a:srgbClr val="6093BB"/>
                </a:solidFill>
                <a:latin typeface="Frutiger 45 Light" pitchFamily="2" charset="0"/>
              </a:rPr>
              <a:t>Dans quelle langue </a:t>
            </a:r>
            <a:r>
              <a:rPr lang="fr-CH" sz="1600" b="1" kern="0" dirty="0">
                <a:solidFill>
                  <a:srgbClr val="6093BB"/>
                </a:solidFill>
                <a:latin typeface="Frutiger 55 Roman" panose="00000400000000000000" pitchFamily="2" charset="0"/>
              </a:rPr>
              <a:t>déposer une divisionnaire?</a:t>
            </a:r>
            <a:endParaRPr lang="fr-CH" sz="1600" b="1" kern="0" dirty="0">
              <a:solidFill>
                <a:srgbClr val="6093BB"/>
              </a:solidFill>
              <a:latin typeface="Frutiger 45 Light" pitchFamily="2" charset="0"/>
            </a:endParaRPr>
          </a:p>
          <a:p>
            <a:pPr>
              <a:lnSpc>
                <a:spcPct val="120000"/>
              </a:lnSpc>
              <a:buClr>
                <a:srgbClr val="FFC000"/>
              </a:buClr>
              <a:defRPr/>
            </a:pPr>
            <a:r>
              <a:rPr lang="fr-CH" sz="1600" dirty="0">
                <a:latin typeface="Frutiger 55 Roman" panose="00000400000000000000" pitchFamily="2" charset="0"/>
              </a:rPr>
              <a:t>Dans la langue de la procédure [R36(2), A14(3)]</a:t>
            </a:r>
          </a:p>
          <a:p>
            <a:pPr>
              <a:lnSpc>
                <a:spcPct val="120000"/>
              </a:lnSpc>
              <a:buClr>
                <a:srgbClr val="FFC000"/>
              </a:buClr>
              <a:defRPr/>
            </a:pPr>
            <a:r>
              <a:rPr lang="fr-CH" sz="1600" dirty="0">
                <a:latin typeface="Frutiger 55 Roman" panose="00000400000000000000" pitchFamily="2" charset="0"/>
              </a:rPr>
              <a:t>/!\ Si la demande parente est </a:t>
            </a:r>
            <a:r>
              <a:rPr lang="fr-CH" sz="1600" dirty="0" err="1">
                <a:latin typeface="Frutiger 55 Roman" panose="00000400000000000000" pitchFamily="2" charset="0"/>
              </a:rPr>
              <a:t>e.g</a:t>
            </a:r>
            <a:r>
              <a:rPr lang="fr-CH" sz="1600" dirty="0">
                <a:latin typeface="Frutiger 55 Roman" panose="00000400000000000000" pitchFamily="2" charset="0"/>
              </a:rPr>
              <a:t>. en IT </a:t>
            </a:r>
            <a:r>
              <a:rPr lang="fr-CH" sz="1600" dirty="0">
                <a:latin typeface="Frutiger 55 Roman" panose="00000400000000000000" pitchFamily="2" charset="0"/>
                <a:sym typeface="Symbol" panose="05050102010706020507" pitchFamily="18" charset="2"/>
              </a:rPr>
              <a:t> dépôt en IT possible, mais traduction dans la langue de la procédure doit être déposée dans les 2 mois à compter du dépôt de la divisionnaire [A14(1), R57(a), R58]</a:t>
            </a:r>
          </a:p>
          <a:p>
            <a:pPr>
              <a:lnSpc>
                <a:spcPct val="120000"/>
              </a:lnSpc>
              <a:buClr>
                <a:srgbClr val="FFC000"/>
              </a:buClr>
              <a:defRPr/>
            </a:pPr>
            <a:endParaRPr lang="fr-CH" sz="1600" dirty="0">
              <a:latin typeface="Frutiger 55 Roman" panose="00000400000000000000" pitchFamily="2" charset="0"/>
              <a:sym typeface="Symbol" panose="05050102010706020507" pitchFamily="18" charset="2"/>
            </a:endParaRPr>
          </a:p>
          <a:p>
            <a:pPr>
              <a:lnSpc>
                <a:spcPct val="120000"/>
              </a:lnSpc>
              <a:buClr>
                <a:srgbClr val="FFC000"/>
              </a:buClr>
              <a:defRPr/>
            </a:pPr>
            <a:r>
              <a:rPr lang="fr-CH" sz="1600" b="1" kern="0" dirty="0">
                <a:solidFill>
                  <a:srgbClr val="6093BB"/>
                </a:solidFill>
                <a:latin typeface="Frutiger 45 Light" pitchFamily="2" charset="0"/>
              </a:rPr>
              <a:t>Désignation pour une divisionnaire?</a:t>
            </a:r>
          </a:p>
          <a:p>
            <a:pPr>
              <a:lnSpc>
                <a:spcPct val="120000"/>
              </a:lnSpc>
              <a:buClr>
                <a:srgbClr val="FFC000"/>
              </a:buClr>
              <a:defRPr/>
            </a:pPr>
            <a:r>
              <a:rPr lang="fr-CH" sz="1600" dirty="0">
                <a:latin typeface="Frutiger 55 Roman" panose="00000400000000000000" pitchFamily="2" charset="0"/>
              </a:rPr>
              <a:t>Seulement les Etats désignés dans la demande parente [A76(2), </a:t>
            </a:r>
            <a:r>
              <a:rPr lang="fr-CH" sz="1600" b="1" dirty="0">
                <a:latin typeface="Frutiger 55 Roman" panose="00000400000000000000" pitchFamily="2" charset="0"/>
              </a:rPr>
              <a:t>G4/98</a:t>
            </a:r>
            <a:r>
              <a:rPr lang="fr-CH" sz="1600" dirty="0">
                <a:latin typeface="Frutiger 55 Roman" panose="00000400000000000000" pitchFamily="2" charset="0"/>
              </a:rPr>
              <a:t>]</a:t>
            </a: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r>
              <a:rPr lang="fr-CH" sz="1600" i="1" dirty="0">
                <a:latin typeface="Frutiger 55 Roman" panose="00000400000000000000" pitchFamily="2" charset="0"/>
              </a:rPr>
              <a:t/>
            </a:r>
            <a:br>
              <a:rPr lang="fr-CH" sz="1600" i="1" dirty="0">
                <a:latin typeface="Frutiger 55 Roman" panose="00000400000000000000" pitchFamily="2" charset="0"/>
              </a:rPr>
            </a:br>
            <a:endParaRPr lang="fr-CH" sz="1600" i="1" dirty="0">
              <a:latin typeface="Frutiger 55 Roman" panose="00000400000000000000" pitchFamily="2" charset="0"/>
            </a:endParaRPr>
          </a:p>
        </p:txBody>
      </p:sp>
    </p:spTree>
    <p:extLst>
      <p:ext uri="{BB962C8B-B14F-4D97-AF65-F5344CB8AC3E}">
        <p14:creationId xmlns:p14="http://schemas.microsoft.com/office/powerpoint/2010/main" val="1236259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1" y="84537"/>
            <a:ext cx="4830792"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Demandes divisionnaires </a:t>
            </a:r>
            <a:r>
              <a:rPr lang="fr-CH" sz="2000" dirty="0" smtClean="0">
                <a:solidFill>
                  <a:schemeClr val="bg1"/>
                </a:solidFill>
                <a:latin typeface="Frutiger 45 Light" pitchFamily="2" charset="0"/>
                <a:cs typeface="Frutiger LT 55 Roman"/>
              </a:rPr>
              <a:t>16/20</a:t>
            </a:r>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contenu 5"/>
          <p:cNvSpPr txBox="1">
            <a:spLocks/>
          </p:cNvSpPr>
          <p:nvPr/>
        </p:nvSpPr>
        <p:spPr bwMode="auto">
          <a:xfrm>
            <a:off x="1160463" y="1447800"/>
            <a:ext cx="7559675" cy="5005388"/>
          </a:xfrm>
          <a:prstGeom prst="rect">
            <a:avLst/>
          </a:prstGeom>
          <a:noFill/>
          <a:ln w="9525">
            <a:noFill/>
            <a:miter lim="800000"/>
            <a:headEnd/>
            <a:tailEnd/>
          </a:ln>
        </p:spPr>
        <p:txBody>
          <a:bodyPr/>
          <a:lstStyle/>
          <a:p>
            <a:pPr>
              <a:lnSpc>
                <a:spcPct val="120000"/>
              </a:lnSpc>
              <a:buClr>
                <a:srgbClr val="FFC000"/>
              </a:buClr>
              <a:defRPr/>
            </a:pPr>
            <a:r>
              <a:rPr lang="fr-CH" sz="1600" b="1" kern="0" dirty="0">
                <a:solidFill>
                  <a:srgbClr val="6093BB"/>
                </a:solidFill>
                <a:latin typeface="Frutiger 45 Light" pitchFamily="2" charset="0"/>
              </a:rPr>
              <a:t>Taxes à payer</a:t>
            </a:r>
            <a:r>
              <a:rPr lang="fr-CH" sz="1600" b="1" kern="0" dirty="0">
                <a:solidFill>
                  <a:srgbClr val="6093BB"/>
                </a:solidFill>
                <a:latin typeface="Frutiger 55 Roman" panose="00000400000000000000" pitchFamily="2" charset="0"/>
              </a:rPr>
              <a:t>?</a:t>
            </a: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Taxe de dépôt [R36(3), A78(2), R38(1), A2.1 RRT]</a:t>
            </a:r>
            <a:br>
              <a:rPr lang="fr-CH" sz="1600" dirty="0">
                <a:latin typeface="Frutiger 55 Roman" panose="00000400000000000000" pitchFamily="2" charset="0"/>
              </a:rPr>
            </a:br>
            <a:r>
              <a:rPr lang="fr-CH" sz="1600" dirty="0">
                <a:latin typeface="Frutiger 55 Roman" panose="00000400000000000000" pitchFamily="2" charset="0"/>
              </a:rPr>
              <a:t>(</a:t>
            </a:r>
            <a:r>
              <a:rPr lang="fr-CH" sz="1600" dirty="0" err="1">
                <a:latin typeface="Frutiger 55 Roman" panose="00000400000000000000" pitchFamily="2" charset="0"/>
              </a:rPr>
              <a:t>evtl</a:t>
            </a:r>
            <a:r>
              <a:rPr lang="fr-CH" sz="1600" dirty="0">
                <a:latin typeface="Frutiger 55 Roman" panose="00000400000000000000" pitchFamily="2" charset="0"/>
              </a:rPr>
              <a:t> </a:t>
            </a:r>
            <a:r>
              <a:rPr lang="fr-CH" sz="1600" dirty="0" err="1">
                <a:latin typeface="Frutiger 55 Roman" panose="00000400000000000000" pitchFamily="2" charset="0"/>
              </a:rPr>
              <a:t>nv</a:t>
            </a:r>
            <a:r>
              <a:rPr lang="fr-CH" sz="1600" dirty="0">
                <a:latin typeface="Frutiger 55 Roman" panose="00000400000000000000" pitchFamily="2" charset="0"/>
              </a:rPr>
              <a:t> taxe R38(4), </a:t>
            </a:r>
            <a:r>
              <a:rPr lang="fr-CH" sz="1600" dirty="0" err="1">
                <a:latin typeface="Frutiger 55 Roman" panose="00000400000000000000" pitchFamily="2" charset="0"/>
              </a:rPr>
              <a:t>evtl</a:t>
            </a:r>
            <a:r>
              <a:rPr lang="fr-CH" sz="1600" dirty="0">
                <a:latin typeface="Frutiger 55 Roman" panose="00000400000000000000" pitchFamily="2" charset="0"/>
              </a:rPr>
              <a:t> taxe </a:t>
            </a:r>
            <a:r>
              <a:rPr lang="fr-CH" sz="1600" dirty="0" err="1">
                <a:latin typeface="Frutiger 55 Roman" panose="00000400000000000000" pitchFamily="2" charset="0"/>
              </a:rPr>
              <a:t>add</a:t>
            </a:r>
            <a:r>
              <a:rPr lang="fr-CH" sz="1600" dirty="0">
                <a:latin typeface="Frutiger 55 Roman" panose="00000400000000000000" pitchFamily="2" charset="0"/>
              </a:rPr>
              <a:t> R38(2))</a:t>
            </a:r>
            <a:br>
              <a:rPr lang="fr-CH" sz="1600" dirty="0">
                <a:latin typeface="Frutiger 55 Roman" panose="00000400000000000000" pitchFamily="2" charset="0"/>
              </a:rPr>
            </a:br>
            <a:r>
              <a:rPr lang="fr-CH" sz="1600" dirty="0">
                <a:latin typeface="Frutiger 55 Roman" panose="00000400000000000000" pitchFamily="2" charset="0"/>
              </a:rPr>
              <a:t>Taxe de recherche [R36(3), A78(2), R38(1), A2.2 RRT, </a:t>
            </a:r>
            <a:r>
              <a:rPr lang="fr-CH" sz="1600" u="sng" dirty="0">
                <a:latin typeface="Frutiger 55 Roman" panose="00000400000000000000" pitchFamily="2" charset="0"/>
              </a:rPr>
              <a:t>A9(2)</a:t>
            </a:r>
            <a:r>
              <a:rPr lang="fr-CH" sz="1600" dirty="0">
                <a:latin typeface="Frutiger 55 Roman" panose="00000400000000000000" pitchFamily="2" charset="0"/>
              </a:rPr>
              <a:t> RTT]</a:t>
            </a:r>
            <a:br>
              <a:rPr lang="fr-CH" sz="1600" dirty="0">
                <a:latin typeface="Frutiger 55 Roman" panose="00000400000000000000" pitchFamily="2" charset="0"/>
              </a:rPr>
            </a:br>
            <a:r>
              <a:rPr lang="fr-CH" sz="1600" i="1" dirty="0">
                <a:latin typeface="Frutiger 55 Roman" panose="00000400000000000000" pitchFamily="2" charset="0"/>
              </a:rPr>
              <a:t>DD 1 mois à compter du dépôt de la divisionnaire</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Taxe des revendications [R45(1), A2.15 RRT] </a:t>
            </a:r>
            <a:br>
              <a:rPr lang="fr-CH" sz="1600" dirty="0">
                <a:latin typeface="Frutiger 55 Roman" panose="00000400000000000000" pitchFamily="2" charset="0"/>
              </a:rPr>
            </a:br>
            <a:r>
              <a:rPr lang="fr-CH" sz="1600" i="1" dirty="0">
                <a:latin typeface="Frutiger 55 Roman" panose="00000400000000000000" pitchFamily="2" charset="0"/>
              </a:rPr>
              <a:t>DD 1 mois à compter du dépôt du premier jeu de revendications</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Taxe de désignation [R36(4), A79(2), R39(1), R39(2), A2.3 RRT] </a:t>
            </a:r>
            <a:br>
              <a:rPr lang="fr-CH" sz="1600" dirty="0">
                <a:latin typeface="Frutiger 55 Roman" panose="00000400000000000000" pitchFamily="2" charset="0"/>
              </a:rPr>
            </a:br>
            <a:r>
              <a:rPr lang="fr-CH" sz="1600" dirty="0">
                <a:latin typeface="Frutiger 55 Roman" panose="00000400000000000000" pitchFamily="2" charset="0"/>
              </a:rPr>
              <a:t>Taxe d’examen [A94(1), R70(1), A2.6 RRT] </a:t>
            </a:r>
            <a:br>
              <a:rPr lang="fr-CH" sz="1600" dirty="0">
                <a:latin typeface="Frutiger 55 Roman" panose="00000400000000000000" pitchFamily="2" charset="0"/>
              </a:rPr>
            </a:br>
            <a:r>
              <a:rPr lang="fr-CH" sz="1600" i="1" dirty="0">
                <a:latin typeface="Frutiger 55 Roman" panose="00000400000000000000" pitchFamily="2" charset="0"/>
              </a:rPr>
              <a:t>DD 6 mois à compter de la date à laquelle BEB mentionne publication ESR pour la divisionnaire</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Annuités [A86, R51(3), A2.4 RRT]</a:t>
            </a:r>
            <a:br>
              <a:rPr lang="fr-CH" sz="1600" dirty="0">
                <a:latin typeface="Frutiger 55 Roman" panose="00000400000000000000" pitchFamily="2" charset="0"/>
              </a:rPr>
            </a:br>
            <a:r>
              <a:rPr lang="fr-CH" sz="1600" i="1" dirty="0">
                <a:latin typeface="Frutiger 55 Roman" panose="00000400000000000000" pitchFamily="2" charset="0"/>
              </a:rPr>
              <a:t>4 mois après le dépôt sans surtaxe, R51(2) applicable</a:t>
            </a:r>
          </a:p>
          <a:p>
            <a:pPr>
              <a:lnSpc>
                <a:spcPct val="120000"/>
              </a:lnSpc>
              <a:buClr>
                <a:srgbClr val="FFC000"/>
              </a:buClr>
              <a:defRPr/>
            </a:pPr>
            <a:endParaRPr lang="fr-CH" sz="1600" i="1" dirty="0">
              <a:latin typeface="Frutiger 55 Roman" panose="00000400000000000000" pitchFamily="2" charset="0"/>
            </a:endParaRPr>
          </a:p>
        </p:txBody>
      </p:sp>
    </p:spTree>
    <p:extLst>
      <p:ext uri="{BB962C8B-B14F-4D97-AF65-F5344CB8AC3E}">
        <p14:creationId xmlns:p14="http://schemas.microsoft.com/office/powerpoint/2010/main" val="23170132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1" y="84537"/>
            <a:ext cx="4830792"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Demandes divisionnaires </a:t>
            </a:r>
            <a:r>
              <a:rPr lang="fr-CH" sz="2000" dirty="0" smtClean="0">
                <a:solidFill>
                  <a:schemeClr val="bg1"/>
                </a:solidFill>
                <a:latin typeface="Frutiger 45 Light" pitchFamily="2" charset="0"/>
                <a:cs typeface="Frutiger LT 55 Roman"/>
              </a:rPr>
              <a:t>17/20</a:t>
            </a:r>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160463" y="1447800"/>
            <a:ext cx="7559675" cy="5005388"/>
          </a:xfrm>
          <a:prstGeom prst="rect">
            <a:avLst/>
          </a:prstGeom>
          <a:noFill/>
          <a:ln w="9525">
            <a:noFill/>
            <a:miter lim="800000"/>
            <a:headEnd/>
            <a:tailEnd/>
          </a:ln>
        </p:spPr>
        <p:txBody>
          <a:bodyPr/>
          <a:lstStyle/>
          <a:p>
            <a:pPr>
              <a:lnSpc>
                <a:spcPct val="120000"/>
              </a:lnSpc>
              <a:buClr>
                <a:srgbClr val="FFC000"/>
              </a:buClr>
              <a:defRPr/>
            </a:pPr>
            <a:r>
              <a:rPr lang="fr-CH" sz="1600" b="1" kern="0" dirty="0">
                <a:solidFill>
                  <a:srgbClr val="6093BB"/>
                </a:solidFill>
                <a:latin typeface="Frutiger 45 Light" pitchFamily="2" charset="0"/>
              </a:rPr>
              <a:t>A76(1): Contenu des demandes divisionnaires</a:t>
            </a:r>
            <a:endParaRPr lang="fr-CH" sz="1600" dirty="0">
              <a:latin typeface="Frutiger 55 Roman" panose="00000400000000000000" pitchFamily="2" charset="0"/>
            </a:endParaRPr>
          </a:p>
          <a:p>
            <a:pPr>
              <a:lnSpc>
                <a:spcPct val="120000"/>
              </a:lnSpc>
              <a:buClr>
                <a:srgbClr val="FFC000"/>
              </a:buClr>
              <a:defRPr/>
            </a:pPr>
            <a:r>
              <a:rPr lang="fr-CH" sz="1600" i="1" dirty="0">
                <a:latin typeface="Frutiger 55 Roman" panose="00000400000000000000" pitchFamily="2" charset="0"/>
              </a:rPr>
              <a:t>[…] Elle ne peut être déposée que pour des éléments qui ne s’étendent pas au-delà du </a:t>
            </a:r>
            <a:r>
              <a:rPr lang="fr-CH" sz="1600" i="1" u="sng" dirty="0">
                <a:latin typeface="Frutiger 55 Roman" panose="00000400000000000000" pitchFamily="2" charset="0"/>
              </a:rPr>
              <a:t>contenu de la demande antérieure</a:t>
            </a:r>
            <a:r>
              <a:rPr lang="fr-CH" sz="1600" i="1" dirty="0">
                <a:latin typeface="Frutiger 55 Roman" panose="00000400000000000000" pitchFamily="2" charset="0"/>
              </a:rPr>
              <a:t> telle qu’elle a été déposée […] </a:t>
            </a:r>
          </a:p>
          <a:p>
            <a:pPr>
              <a:lnSpc>
                <a:spcPct val="120000"/>
              </a:lnSpc>
              <a:buClr>
                <a:srgbClr val="FFC000"/>
              </a:buClr>
              <a:defRPr/>
            </a:pPr>
            <a:endParaRPr lang="fr-CH" sz="1600" i="1" dirty="0">
              <a:latin typeface="Frutiger 55 Roman" panose="00000400000000000000" pitchFamily="2" charset="0"/>
            </a:endParaRPr>
          </a:p>
          <a:p>
            <a:pPr>
              <a:lnSpc>
                <a:spcPct val="120000"/>
              </a:lnSpc>
              <a:buClr>
                <a:srgbClr val="FFC000"/>
              </a:buClr>
              <a:defRPr/>
            </a:pPr>
            <a:r>
              <a:rPr lang="fr-CH" sz="1600" dirty="0">
                <a:latin typeface="Frutiger 55 Roman" panose="00000400000000000000" pitchFamily="2" charset="0"/>
              </a:rPr>
              <a:t>«contenu» = description + dessins (+ revendications) [</a:t>
            </a:r>
            <a:r>
              <a:rPr lang="fr-CH" sz="1600" b="1" dirty="0">
                <a:latin typeface="Frutiger 55 Roman" panose="00000400000000000000" pitchFamily="2" charset="0"/>
              </a:rPr>
              <a:t>G11/91</a:t>
            </a:r>
            <a:r>
              <a:rPr lang="fr-CH" sz="1600" dirty="0">
                <a:latin typeface="Frutiger 55 Roman" panose="00000400000000000000" pitchFamily="2" charset="0"/>
              </a:rPr>
              <a:t>, </a:t>
            </a:r>
            <a:r>
              <a:rPr lang="fr-CH" sz="1600" b="1" dirty="0">
                <a:latin typeface="Frutiger 55 Roman" panose="00000400000000000000" pitchFamily="2" charset="0"/>
              </a:rPr>
              <a:t>G2/95</a:t>
            </a:r>
            <a:r>
              <a:rPr lang="fr-CH" sz="1600" dirty="0">
                <a:latin typeface="Frutiger 55 Roman" panose="00000400000000000000" pitchFamily="2" charset="0"/>
              </a:rPr>
              <a:t>]</a:t>
            </a:r>
          </a:p>
          <a:p>
            <a:pPr>
              <a:lnSpc>
                <a:spcPct val="120000"/>
              </a:lnSpc>
              <a:buClr>
                <a:srgbClr val="FFC000"/>
              </a:buClr>
              <a:defRPr/>
            </a:pPr>
            <a:r>
              <a:rPr lang="fr-CH" sz="1600" dirty="0">
                <a:latin typeface="Frutiger 55 Roman" panose="00000400000000000000" pitchFamily="2" charset="0"/>
              </a:rPr>
              <a:t>[explicite ou découlant directement et sans ambiguïté]</a:t>
            </a: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r>
              <a:rPr lang="fr-CH" sz="1600" dirty="0">
                <a:latin typeface="Frutiger 55 Roman" panose="00000400000000000000" pitchFamily="2" charset="0"/>
              </a:rPr>
              <a:t>«contenu» </a:t>
            </a:r>
            <a:r>
              <a:rPr lang="fr-CH" sz="1600" dirty="0">
                <a:latin typeface="Frutiger 55 Roman" panose="00000400000000000000" pitchFamily="2" charset="0"/>
                <a:sym typeface="Symbol" panose="05050102010706020507" pitchFamily="18" charset="2"/>
              </a:rPr>
              <a:t></a:t>
            </a:r>
            <a:r>
              <a:rPr lang="fr-CH" sz="1600" dirty="0">
                <a:latin typeface="Frutiger 55 Roman" panose="00000400000000000000" pitchFamily="2" charset="0"/>
              </a:rPr>
              <a:t> abrégé [A85], «contenu» </a:t>
            </a:r>
            <a:r>
              <a:rPr lang="fr-CH" sz="1600" dirty="0">
                <a:latin typeface="Frutiger 55 Roman" panose="00000400000000000000" pitchFamily="2" charset="0"/>
                <a:sym typeface="Symbol" panose="05050102010706020507" pitchFamily="18" charset="2"/>
              </a:rPr>
              <a:t></a:t>
            </a:r>
            <a:r>
              <a:rPr lang="fr-CH" sz="1600" dirty="0">
                <a:latin typeface="Frutiger 55 Roman" panose="00000400000000000000" pitchFamily="2" charset="0"/>
              </a:rPr>
              <a:t> document de priorité [</a:t>
            </a:r>
            <a:r>
              <a:rPr lang="fr-CH" sz="1600" b="1" dirty="0">
                <a:latin typeface="Frutiger 55 Roman" panose="00000400000000000000" pitchFamily="2" charset="0"/>
              </a:rPr>
              <a:t>T260/85</a:t>
            </a:r>
            <a:r>
              <a:rPr lang="fr-CH" sz="1600" dirty="0">
                <a:latin typeface="Frutiger 55 Roman" panose="00000400000000000000" pitchFamily="2" charset="0"/>
              </a:rPr>
              <a:t>]</a:t>
            </a:r>
          </a:p>
          <a:p>
            <a:pPr>
              <a:lnSpc>
                <a:spcPct val="120000"/>
              </a:lnSpc>
              <a:buClr>
                <a:srgbClr val="FFC000"/>
              </a:buClr>
              <a:defRPr/>
            </a:pPr>
            <a:endParaRPr lang="fr-CH" sz="1600" b="1" kern="0" dirty="0">
              <a:solidFill>
                <a:srgbClr val="6093BB"/>
              </a:solidFill>
              <a:latin typeface="Frutiger 45 Light" pitchFamily="2" charset="0"/>
            </a:endParaRPr>
          </a:p>
          <a:p>
            <a:pPr>
              <a:lnSpc>
                <a:spcPct val="120000"/>
              </a:lnSpc>
              <a:buClr>
                <a:srgbClr val="FFC000"/>
              </a:buClr>
              <a:defRPr/>
            </a:pPr>
            <a:r>
              <a:rPr lang="fr-CH" sz="1600" b="1" kern="0" dirty="0">
                <a:solidFill>
                  <a:srgbClr val="6093BB"/>
                </a:solidFill>
                <a:latin typeface="Frutiger 45 Light" pitchFamily="2" charset="0"/>
              </a:rPr>
              <a:t>Exemple</a:t>
            </a:r>
            <a:endParaRPr lang="fr-CH" sz="1600" dirty="0">
              <a:latin typeface="Frutiger 55 Roman" panose="00000400000000000000" pitchFamily="2" charset="0"/>
            </a:endParaRPr>
          </a:p>
          <a:p>
            <a:pPr>
              <a:lnSpc>
                <a:spcPct val="120000"/>
              </a:lnSpc>
              <a:buClr>
                <a:srgbClr val="FFC000"/>
              </a:buClr>
              <a:defRPr/>
            </a:pPr>
            <a:r>
              <a:rPr lang="fr-CH" sz="1600" dirty="0">
                <a:latin typeface="Frutiger 55 Roman" panose="00000400000000000000" pitchFamily="2" charset="0"/>
              </a:rPr>
              <a:t>Demande parente </a:t>
            </a:r>
            <a:r>
              <a:rPr lang="fr-CH" sz="1600" dirty="0">
                <a:latin typeface="Frutiger 55 Roman" panose="00000400000000000000" pitchFamily="2" charset="0"/>
                <a:sym typeface="Symbol" panose="05050102010706020507" pitchFamily="18" charset="2"/>
              </a:rPr>
              <a:t> </a:t>
            </a:r>
            <a:r>
              <a:rPr lang="fr-CH" sz="1600" dirty="0" err="1">
                <a:latin typeface="Frutiger 55 Roman" panose="00000400000000000000" pitchFamily="2" charset="0"/>
              </a:rPr>
              <a:t>Descript</a:t>
            </a:r>
            <a:r>
              <a:rPr lang="fr-CH" sz="1600" dirty="0">
                <a:latin typeface="Frutiger 55 Roman" panose="00000400000000000000" pitchFamily="2" charset="0"/>
              </a:rPr>
              <a:t>: A + a («a» étant une caractéristique limitative)</a:t>
            </a:r>
          </a:p>
          <a:p>
            <a:pPr>
              <a:lnSpc>
                <a:spcPct val="120000"/>
              </a:lnSpc>
              <a:buClr>
                <a:srgbClr val="FFC000"/>
              </a:buClr>
              <a:defRPr/>
            </a:pPr>
            <a:r>
              <a:rPr lang="fr-CH" sz="1600" dirty="0">
                <a:latin typeface="Frutiger 55 Roman" panose="00000400000000000000" pitchFamily="2" charset="0"/>
              </a:rPr>
              <a:t>	                    </a:t>
            </a:r>
            <a:r>
              <a:rPr lang="fr-CH" sz="1600" dirty="0" smtClean="0">
                <a:latin typeface="Frutiger 55 Roman" panose="00000400000000000000" pitchFamily="2" charset="0"/>
              </a:rPr>
              <a:t>	    Revend</a:t>
            </a:r>
            <a:r>
              <a:rPr lang="fr-CH" sz="1600" dirty="0">
                <a:latin typeface="Frutiger 55 Roman" panose="00000400000000000000" pitchFamily="2" charset="0"/>
              </a:rPr>
              <a:t>: A + a</a:t>
            </a:r>
          </a:p>
          <a:p>
            <a:pPr>
              <a:lnSpc>
                <a:spcPct val="120000"/>
              </a:lnSpc>
              <a:buClr>
                <a:srgbClr val="FFC000"/>
              </a:buClr>
              <a:defRPr/>
            </a:pPr>
            <a:r>
              <a:rPr lang="fr-CH" sz="1600" dirty="0">
                <a:latin typeface="Frutiger 55 Roman" panose="00000400000000000000" pitchFamily="2" charset="0"/>
              </a:rPr>
              <a:t>Demande divis.</a:t>
            </a:r>
            <a:r>
              <a:rPr lang="fr-CH" sz="1600" dirty="0">
                <a:latin typeface="Frutiger 55 Roman" panose="00000400000000000000" pitchFamily="2" charset="0"/>
                <a:sym typeface="Symbol" panose="05050102010706020507" pitchFamily="18" charset="2"/>
              </a:rPr>
              <a:t>       </a:t>
            </a:r>
            <a:r>
              <a:rPr lang="fr-CH" sz="1600" dirty="0" err="1">
                <a:latin typeface="Frutiger 55 Roman" panose="00000400000000000000" pitchFamily="2" charset="0"/>
              </a:rPr>
              <a:t>Descript</a:t>
            </a:r>
            <a:r>
              <a:rPr lang="fr-CH" sz="1600" dirty="0">
                <a:latin typeface="Frutiger 55 Roman" panose="00000400000000000000" pitchFamily="2" charset="0"/>
              </a:rPr>
              <a:t>: A </a:t>
            </a:r>
          </a:p>
          <a:p>
            <a:pPr>
              <a:lnSpc>
                <a:spcPct val="120000"/>
              </a:lnSpc>
              <a:buClr>
                <a:srgbClr val="FFC000"/>
              </a:buClr>
              <a:defRPr/>
            </a:pPr>
            <a:r>
              <a:rPr lang="fr-CH" sz="1600" dirty="0">
                <a:latin typeface="Frutiger 55 Roman" panose="00000400000000000000" pitchFamily="2" charset="0"/>
              </a:rPr>
              <a:t>	                    </a:t>
            </a:r>
            <a:r>
              <a:rPr lang="fr-CH" sz="1600" dirty="0" smtClean="0">
                <a:latin typeface="Frutiger 55 Roman" panose="00000400000000000000" pitchFamily="2" charset="0"/>
              </a:rPr>
              <a:t>        Revend</a:t>
            </a:r>
            <a:r>
              <a:rPr lang="fr-CH" sz="1600" dirty="0">
                <a:latin typeface="Frutiger 55 Roman" panose="00000400000000000000" pitchFamily="2" charset="0"/>
              </a:rPr>
              <a:t>: A</a:t>
            </a: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r>
              <a:rPr lang="fr-CH" sz="1600" dirty="0">
                <a:latin typeface="Frutiger 55 Roman" panose="00000400000000000000" pitchFamily="2" charset="0"/>
              </a:rPr>
              <a:t>Pas de conformité à l’A76(1)</a:t>
            </a:r>
          </a:p>
          <a:p>
            <a:pPr>
              <a:lnSpc>
                <a:spcPct val="120000"/>
              </a:lnSpc>
              <a:buClr>
                <a:srgbClr val="FFC000"/>
              </a:buClr>
              <a:defRPr/>
            </a:pPr>
            <a:r>
              <a:rPr lang="fr-CH" sz="1600" dirty="0">
                <a:latin typeface="Frutiger 55 Roman" panose="00000400000000000000" pitchFamily="2" charset="0"/>
              </a:rPr>
              <a:t>Pas possible d’ajouter «a» dans la demande divis., car contraire à A123(2)</a:t>
            </a: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endParaRPr lang="fr-CH" sz="1600" dirty="0">
              <a:latin typeface="Frutiger 55 Roman" panose="00000400000000000000" pitchFamily="2" charset="0"/>
            </a:endParaRPr>
          </a:p>
        </p:txBody>
      </p:sp>
    </p:spTree>
    <p:extLst>
      <p:ext uri="{BB962C8B-B14F-4D97-AF65-F5344CB8AC3E}">
        <p14:creationId xmlns:p14="http://schemas.microsoft.com/office/powerpoint/2010/main" val="24796217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1" y="84537"/>
            <a:ext cx="4830792"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Demandes divisionnaires </a:t>
            </a:r>
            <a:r>
              <a:rPr lang="fr-CH" sz="2000" dirty="0" smtClean="0">
                <a:solidFill>
                  <a:schemeClr val="bg1"/>
                </a:solidFill>
                <a:latin typeface="Frutiger 45 Light" pitchFamily="2" charset="0"/>
                <a:cs typeface="Frutiger LT 55 Roman"/>
              </a:rPr>
              <a:t>18/20</a:t>
            </a:r>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160463" y="1447800"/>
            <a:ext cx="7559675" cy="5005388"/>
          </a:xfrm>
          <a:prstGeom prst="rect">
            <a:avLst/>
          </a:prstGeom>
          <a:noFill/>
          <a:ln w="9525">
            <a:noFill/>
            <a:miter lim="800000"/>
            <a:headEnd/>
            <a:tailEnd/>
          </a:ln>
        </p:spPr>
        <p:txBody>
          <a:bodyPr/>
          <a:lstStyle/>
          <a:p>
            <a:pPr>
              <a:lnSpc>
                <a:spcPct val="120000"/>
              </a:lnSpc>
              <a:buClr>
                <a:srgbClr val="FFC000"/>
              </a:buClr>
              <a:defRPr/>
            </a:pPr>
            <a:r>
              <a:rPr lang="fr-CH" sz="1600" b="1" kern="0" dirty="0">
                <a:solidFill>
                  <a:srgbClr val="6093BB"/>
                </a:solidFill>
                <a:latin typeface="Frutiger 45 Light" pitchFamily="2" charset="0"/>
              </a:rPr>
              <a:t>A76(1) vs A123(2)</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La demande divisionnaire doit satisfaire aux exigence de l’A76(1) par rapport à la demande parente</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La demande divisionnaire doit satisfaire aux exigence de l’A123(2) par rapport à la demande divisionnaire telle que déposée</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Il s’agit de 2 motifs d’opposition [A100c)]</a:t>
            </a:r>
          </a:p>
          <a:p>
            <a:pPr>
              <a:lnSpc>
                <a:spcPct val="120000"/>
              </a:lnSpc>
              <a:buClr>
                <a:srgbClr val="FFC000"/>
              </a:buClr>
              <a:defRPr/>
            </a:pPr>
            <a:endParaRPr lang="fr-CH" sz="1600" dirty="0">
              <a:latin typeface="Frutiger 55 Roman" panose="00000400000000000000" pitchFamily="2" charset="0"/>
            </a:endParaRPr>
          </a:p>
        </p:txBody>
      </p:sp>
    </p:spTree>
    <p:extLst>
      <p:ext uri="{BB962C8B-B14F-4D97-AF65-F5344CB8AC3E}">
        <p14:creationId xmlns:p14="http://schemas.microsoft.com/office/powerpoint/2010/main" val="7909247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1" y="84537"/>
            <a:ext cx="4830792"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Demandes divisionnaires </a:t>
            </a:r>
            <a:r>
              <a:rPr lang="fr-CH" sz="2000" dirty="0" smtClean="0">
                <a:solidFill>
                  <a:schemeClr val="bg1"/>
                </a:solidFill>
                <a:latin typeface="Frutiger 45 Light" pitchFamily="2" charset="0"/>
                <a:cs typeface="Frutiger LT 55 Roman"/>
              </a:rPr>
              <a:t>19/20</a:t>
            </a:r>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contenu 5"/>
          <p:cNvSpPr txBox="1">
            <a:spLocks/>
          </p:cNvSpPr>
          <p:nvPr/>
        </p:nvSpPr>
        <p:spPr bwMode="auto">
          <a:xfrm>
            <a:off x="1160463" y="1447800"/>
            <a:ext cx="7559675" cy="5005388"/>
          </a:xfrm>
          <a:prstGeom prst="rect">
            <a:avLst/>
          </a:prstGeom>
          <a:noFill/>
          <a:ln w="9525">
            <a:noFill/>
            <a:miter lim="800000"/>
            <a:headEnd/>
            <a:tailEnd/>
          </a:ln>
        </p:spPr>
        <p:txBody>
          <a:bodyPr/>
          <a:lstStyle/>
          <a:p>
            <a:pPr>
              <a:lnSpc>
                <a:spcPct val="120000"/>
              </a:lnSpc>
              <a:buClr>
                <a:srgbClr val="FFC000"/>
              </a:buClr>
              <a:defRPr/>
            </a:pPr>
            <a:r>
              <a:rPr lang="fr-CH" sz="1600" b="1" kern="0" dirty="0">
                <a:solidFill>
                  <a:srgbClr val="6093BB"/>
                </a:solidFill>
                <a:latin typeface="Frutiger 45 Light" pitchFamily="2" charset="0"/>
              </a:rPr>
              <a:t>G1/06+G1/05: Séquence de demandes divisionnaires</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a:lnSpc>
                <a:spcPct val="120000"/>
              </a:lnSpc>
              <a:buClr>
                <a:srgbClr val="FFC000"/>
              </a:buClr>
              <a:defRPr/>
            </a:pPr>
            <a:r>
              <a:rPr lang="fr-CH" sz="1600" dirty="0">
                <a:latin typeface="Frutiger 55 Roman" panose="00000400000000000000" pitchFamily="2" charset="0"/>
              </a:rPr>
              <a:t>Plusieurs divisons sont possibles</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r>
              <a:rPr lang="fr-CH" sz="1600" dirty="0">
                <a:latin typeface="Frutiger 55 Roman" panose="00000400000000000000" pitchFamily="2" charset="0"/>
              </a:rPr>
              <a:t>EP</a:t>
            </a: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r>
              <a:rPr lang="fr-CH" sz="1600" dirty="0">
                <a:latin typeface="Frutiger 55 Roman" panose="00000400000000000000" pitchFamily="2" charset="0"/>
              </a:rPr>
              <a:t>Div1</a:t>
            </a: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r>
              <a:rPr lang="fr-CH" sz="1600" dirty="0">
                <a:latin typeface="Frutiger 55 Roman" panose="00000400000000000000" pitchFamily="2" charset="0"/>
              </a:rPr>
              <a:t>Div2</a:t>
            </a: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endParaRPr lang="fr-CH" sz="1600" dirty="0">
              <a:latin typeface="Frutiger 55 Roman" panose="00000400000000000000" pitchFamily="2" charset="0"/>
            </a:endParaRPr>
          </a:p>
        </p:txBody>
      </p:sp>
      <p:graphicFrame>
        <p:nvGraphicFramePr>
          <p:cNvPr id="10" name="Tableau 9"/>
          <p:cNvGraphicFramePr>
            <a:graphicFrameLocks noGrp="1"/>
          </p:cNvGraphicFramePr>
          <p:nvPr/>
        </p:nvGraphicFramePr>
        <p:xfrm>
          <a:off x="2039938" y="3238500"/>
          <a:ext cx="6096000" cy="369888"/>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69888">
                <a:tc>
                  <a:txBody>
                    <a:bodyPr/>
                    <a:lstStyle/>
                    <a:p>
                      <a:r>
                        <a:rPr lang="fr-CH" sz="1800" b="0" dirty="0" smtClean="0">
                          <a:solidFill>
                            <a:schemeClr val="tx1"/>
                          </a:solidFill>
                          <a:latin typeface="Frutiger 55 Roman" panose="00000400000000000000" pitchFamily="2" charset="0"/>
                        </a:rPr>
                        <a:t>C1</a:t>
                      </a:r>
                      <a:endParaRPr lang="fr-CH" sz="1800" b="0" dirty="0">
                        <a:solidFill>
                          <a:schemeClr val="tx1"/>
                        </a:solidFill>
                        <a:latin typeface="Frutiger 55 Roman" panose="00000400000000000000" pitchFamily="2" charset="0"/>
                      </a:endParaRPr>
                    </a:p>
                  </a:txBody>
                  <a:tcPr marT="45603" marB="45603">
                    <a:solidFill>
                      <a:srgbClr val="FFC000">
                        <a:alpha val="25000"/>
                      </a:srgbClr>
                    </a:solidFill>
                  </a:tcPr>
                </a:tc>
                <a:tc>
                  <a:txBody>
                    <a:bodyPr/>
                    <a:lstStyle/>
                    <a:p>
                      <a:r>
                        <a:rPr lang="fr-CH" sz="1800" b="0" dirty="0" smtClean="0">
                          <a:solidFill>
                            <a:schemeClr val="tx1"/>
                          </a:solidFill>
                          <a:latin typeface="Frutiger 55 Roman" panose="00000400000000000000" pitchFamily="2" charset="0"/>
                        </a:rPr>
                        <a:t>C2</a:t>
                      </a:r>
                      <a:endParaRPr lang="fr-CH" sz="1800" b="0" dirty="0">
                        <a:solidFill>
                          <a:schemeClr val="tx1"/>
                        </a:solidFill>
                        <a:latin typeface="Frutiger 55 Roman" panose="00000400000000000000" pitchFamily="2" charset="0"/>
                      </a:endParaRPr>
                    </a:p>
                  </a:txBody>
                  <a:tcPr marT="45603" marB="45603">
                    <a:solidFill>
                      <a:srgbClr val="FFC000">
                        <a:alpha val="25000"/>
                      </a:srgbClr>
                    </a:solidFill>
                  </a:tcPr>
                </a:tc>
                <a:tc>
                  <a:txBody>
                    <a:bodyPr/>
                    <a:lstStyle/>
                    <a:p>
                      <a:r>
                        <a:rPr lang="fr-CH" sz="1800" b="0" dirty="0" smtClean="0">
                          <a:solidFill>
                            <a:schemeClr val="tx1"/>
                          </a:solidFill>
                          <a:latin typeface="Frutiger 55 Roman" panose="00000400000000000000" pitchFamily="2" charset="0"/>
                        </a:rPr>
                        <a:t>C3</a:t>
                      </a:r>
                      <a:endParaRPr lang="fr-CH" sz="1800" b="0" dirty="0">
                        <a:solidFill>
                          <a:schemeClr val="tx1"/>
                        </a:solidFill>
                        <a:latin typeface="Frutiger 55 Roman" panose="00000400000000000000" pitchFamily="2" charset="0"/>
                      </a:endParaRPr>
                    </a:p>
                  </a:txBody>
                  <a:tcPr marT="45603" marB="45603">
                    <a:solidFill>
                      <a:srgbClr val="FFC000">
                        <a:alpha val="25000"/>
                      </a:srgbClr>
                    </a:solidFill>
                  </a:tcPr>
                </a:tc>
                <a:tc>
                  <a:txBody>
                    <a:bodyPr/>
                    <a:lstStyle/>
                    <a:p>
                      <a:r>
                        <a:rPr lang="fr-CH" sz="1800" b="0" dirty="0" smtClean="0">
                          <a:solidFill>
                            <a:schemeClr val="tx1"/>
                          </a:solidFill>
                          <a:latin typeface="Frutiger 55 Roman" panose="00000400000000000000" pitchFamily="2" charset="0"/>
                        </a:rPr>
                        <a:t>C4</a:t>
                      </a:r>
                      <a:endParaRPr lang="fr-CH" sz="1800" b="0" dirty="0">
                        <a:solidFill>
                          <a:schemeClr val="tx1"/>
                        </a:solidFill>
                        <a:latin typeface="Frutiger 55 Roman" panose="00000400000000000000" pitchFamily="2" charset="0"/>
                      </a:endParaRPr>
                    </a:p>
                  </a:txBody>
                  <a:tcPr marT="45603" marB="45603">
                    <a:solidFill>
                      <a:srgbClr val="FFC000">
                        <a:alpha val="25000"/>
                      </a:srgbClr>
                    </a:solidFill>
                  </a:tcPr>
                </a:tc>
                <a:tc>
                  <a:txBody>
                    <a:bodyPr/>
                    <a:lstStyle/>
                    <a:p>
                      <a:r>
                        <a:rPr lang="fr-CH" sz="1800" b="0" dirty="0" smtClean="0">
                          <a:solidFill>
                            <a:schemeClr val="tx1"/>
                          </a:solidFill>
                          <a:latin typeface="Frutiger 55 Roman" panose="00000400000000000000" pitchFamily="2" charset="0"/>
                        </a:rPr>
                        <a:t>C5</a:t>
                      </a:r>
                      <a:endParaRPr lang="fr-CH" sz="1800" b="0" dirty="0">
                        <a:solidFill>
                          <a:schemeClr val="tx1"/>
                        </a:solidFill>
                        <a:latin typeface="Frutiger 55 Roman" panose="00000400000000000000" pitchFamily="2" charset="0"/>
                      </a:endParaRPr>
                    </a:p>
                  </a:txBody>
                  <a:tcPr marT="45603" marB="45603">
                    <a:solidFill>
                      <a:srgbClr val="FFC000">
                        <a:alpha val="25000"/>
                      </a:srgbClr>
                    </a:solidFill>
                  </a:tcPr>
                </a:tc>
              </a:tr>
            </a:tbl>
          </a:graphicData>
        </a:graphic>
      </p:graphicFrame>
      <p:graphicFrame>
        <p:nvGraphicFramePr>
          <p:cNvPr id="11" name="Tableau 10"/>
          <p:cNvGraphicFramePr>
            <a:graphicFrameLocks noGrp="1"/>
          </p:cNvGraphicFramePr>
          <p:nvPr/>
        </p:nvGraphicFramePr>
        <p:xfrm>
          <a:off x="2039938" y="3778250"/>
          <a:ext cx="4932364" cy="371475"/>
        </p:xfrm>
        <a:graphic>
          <a:graphicData uri="http://schemas.openxmlformats.org/drawingml/2006/table">
            <a:tbl>
              <a:tblPr firstRow="1" bandRow="1">
                <a:tableStyleId>{5C22544A-7EE6-4342-B048-85BDC9FD1C3A}</a:tableStyleId>
              </a:tblPr>
              <a:tblGrid>
                <a:gridCol w="1233091"/>
                <a:gridCol w="1233091"/>
                <a:gridCol w="1233091"/>
                <a:gridCol w="1233091"/>
              </a:tblGrid>
              <a:tr h="371475">
                <a:tc>
                  <a:txBody>
                    <a:bodyPr/>
                    <a:lstStyle/>
                    <a:p>
                      <a:r>
                        <a:rPr lang="fr-CH" sz="1800" b="0" dirty="0" smtClean="0">
                          <a:solidFill>
                            <a:schemeClr val="tx1"/>
                          </a:solidFill>
                          <a:latin typeface="Frutiger 55 Roman" panose="00000400000000000000" pitchFamily="2" charset="0"/>
                        </a:rPr>
                        <a:t>C1</a:t>
                      </a:r>
                      <a:endParaRPr lang="fr-CH" sz="1800" b="0" dirty="0">
                        <a:solidFill>
                          <a:schemeClr val="tx1"/>
                        </a:solidFill>
                        <a:latin typeface="Frutiger 55 Roman" panose="00000400000000000000" pitchFamily="2" charset="0"/>
                      </a:endParaRPr>
                    </a:p>
                  </a:txBody>
                  <a:tcPr marL="91437" marR="91437" marT="45798" marB="45798">
                    <a:solidFill>
                      <a:srgbClr val="FFC000">
                        <a:alpha val="25000"/>
                      </a:srgbClr>
                    </a:solidFill>
                  </a:tcPr>
                </a:tc>
                <a:tc>
                  <a:txBody>
                    <a:bodyPr/>
                    <a:lstStyle/>
                    <a:p>
                      <a:r>
                        <a:rPr lang="fr-CH" sz="1800" b="0" dirty="0" smtClean="0">
                          <a:solidFill>
                            <a:schemeClr val="tx1"/>
                          </a:solidFill>
                          <a:latin typeface="Frutiger 55 Roman" panose="00000400000000000000" pitchFamily="2" charset="0"/>
                        </a:rPr>
                        <a:t>C2</a:t>
                      </a:r>
                      <a:endParaRPr lang="fr-CH" sz="1800" b="0" dirty="0">
                        <a:solidFill>
                          <a:schemeClr val="tx1"/>
                        </a:solidFill>
                        <a:latin typeface="Frutiger 55 Roman" panose="00000400000000000000" pitchFamily="2" charset="0"/>
                      </a:endParaRPr>
                    </a:p>
                  </a:txBody>
                  <a:tcPr marL="91437" marR="91437" marT="45798" marB="45798">
                    <a:solidFill>
                      <a:srgbClr val="FFC000">
                        <a:alpha val="25000"/>
                      </a:srgbClr>
                    </a:solidFill>
                  </a:tcPr>
                </a:tc>
                <a:tc>
                  <a:txBody>
                    <a:bodyPr/>
                    <a:lstStyle/>
                    <a:p>
                      <a:r>
                        <a:rPr lang="fr-CH" sz="1800" b="0" dirty="0" smtClean="0">
                          <a:solidFill>
                            <a:schemeClr val="tx1"/>
                          </a:solidFill>
                          <a:latin typeface="Frutiger 55 Roman" panose="00000400000000000000" pitchFamily="2" charset="0"/>
                        </a:rPr>
                        <a:t>C3</a:t>
                      </a:r>
                      <a:endParaRPr lang="fr-CH" sz="1800" b="0" dirty="0">
                        <a:solidFill>
                          <a:schemeClr val="tx1"/>
                        </a:solidFill>
                        <a:latin typeface="Frutiger 55 Roman" panose="00000400000000000000" pitchFamily="2" charset="0"/>
                      </a:endParaRPr>
                    </a:p>
                  </a:txBody>
                  <a:tcPr marL="91437" marR="91437" marT="45798" marB="45798">
                    <a:solidFill>
                      <a:srgbClr val="FFC000">
                        <a:alpha val="25000"/>
                      </a:srgbClr>
                    </a:solidFill>
                  </a:tcPr>
                </a:tc>
                <a:tc>
                  <a:txBody>
                    <a:bodyPr/>
                    <a:lstStyle/>
                    <a:p>
                      <a:r>
                        <a:rPr lang="fr-CH" sz="1800" b="0" dirty="0" smtClean="0">
                          <a:solidFill>
                            <a:schemeClr val="tx1"/>
                          </a:solidFill>
                          <a:latin typeface="Frutiger 55 Roman" panose="00000400000000000000" pitchFamily="2" charset="0"/>
                        </a:rPr>
                        <a:t>C4</a:t>
                      </a:r>
                      <a:endParaRPr lang="fr-CH" sz="1800" b="0" dirty="0">
                        <a:solidFill>
                          <a:schemeClr val="tx1"/>
                        </a:solidFill>
                        <a:latin typeface="Frutiger 55 Roman" panose="00000400000000000000" pitchFamily="2" charset="0"/>
                      </a:endParaRPr>
                    </a:p>
                  </a:txBody>
                  <a:tcPr marL="91437" marR="91437" marT="45798" marB="45798">
                    <a:solidFill>
                      <a:srgbClr val="FFC000">
                        <a:alpha val="25000"/>
                      </a:srgbClr>
                    </a:solidFill>
                  </a:tcPr>
                </a:tc>
              </a:tr>
            </a:tbl>
          </a:graphicData>
        </a:graphic>
      </p:graphicFrame>
      <p:graphicFrame>
        <p:nvGraphicFramePr>
          <p:cNvPr id="12" name="Tableau 11"/>
          <p:cNvGraphicFramePr>
            <a:graphicFrameLocks noGrp="1"/>
          </p:cNvGraphicFramePr>
          <p:nvPr/>
        </p:nvGraphicFramePr>
        <p:xfrm>
          <a:off x="2016125" y="4391025"/>
          <a:ext cx="2555876" cy="369888"/>
        </p:xfrm>
        <a:graphic>
          <a:graphicData uri="http://schemas.openxmlformats.org/drawingml/2006/table">
            <a:tbl>
              <a:tblPr firstRow="1" bandRow="1">
                <a:tableStyleId>{5C22544A-7EE6-4342-B048-85BDC9FD1C3A}</a:tableStyleId>
              </a:tblPr>
              <a:tblGrid>
                <a:gridCol w="1277938"/>
                <a:gridCol w="1277938"/>
              </a:tblGrid>
              <a:tr h="369888">
                <a:tc>
                  <a:txBody>
                    <a:bodyPr/>
                    <a:lstStyle/>
                    <a:p>
                      <a:r>
                        <a:rPr lang="fr-CH" sz="1800" b="0" dirty="0" smtClean="0">
                          <a:solidFill>
                            <a:schemeClr val="tx1"/>
                          </a:solidFill>
                          <a:latin typeface="Frutiger 55 Roman" panose="00000400000000000000" pitchFamily="2" charset="0"/>
                        </a:rPr>
                        <a:t>C1</a:t>
                      </a:r>
                      <a:endParaRPr lang="fr-CH" sz="1800" b="0" dirty="0">
                        <a:solidFill>
                          <a:schemeClr val="tx1"/>
                        </a:solidFill>
                        <a:latin typeface="Frutiger 55 Roman" panose="00000400000000000000" pitchFamily="2" charset="0"/>
                      </a:endParaRPr>
                    </a:p>
                  </a:txBody>
                  <a:tcPr marL="91425" marR="91425" marT="45603" marB="45603">
                    <a:solidFill>
                      <a:srgbClr val="FFC000">
                        <a:alpha val="25000"/>
                      </a:srgbClr>
                    </a:solidFill>
                  </a:tcPr>
                </a:tc>
                <a:tc>
                  <a:txBody>
                    <a:bodyPr/>
                    <a:lstStyle/>
                    <a:p>
                      <a:r>
                        <a:rPr lang="fr-CH" sz="1800" b="0" dirty="0" smtClean="0">
                          <a:solidFill>
                            <a:schemeClr val="tx1"/>
                          </a:solidFill>
                          <a:latin typeface="Frutiger 55 Roman" panose="00000400000000000000" pitchFamily="2" charset="0"/>
                        </a:rPr>
                        <a:t>C2</a:t>
                      </a:r>
                      <a:endParaRPr lang="fr-CH" sz="1800" b="0" dirty="0">
                        <a:solidFill>
                          <a:schemeClr val="tx1"/>
                        </a:solidFill>
                        <a:latin typeface="Frutiger 55 Roman" panose="00000400000000000000" pitchFamily="2" charset="0"/>
                      </a:endParaRPr>
                    </a:p>
                  </a:txBody>
                  <a:tcPr marL="91425" marR="91425" marT="45603" marB="45603">
                    <a:solidFill>
                      <a:srgbClr val="FFC000">
                        <a:alpha val="25000"/>
                      </a:srgbClr>
                    </a:solidFill>
                  </a:tcPr>
                </a:tc>
              </a:tr>
            </a:tbl>
          </a:graphicData>
        </a:graphic>
      </p:graphicFrame>
      <p:sp>
        <p:nvSpPr>
          <p:cNvPr id="13" name="Flèche courbée vers la droite 12"/>
          <p:cNvSpPr/>
          <p:nvPr/>
        </p:nvSpPr>
        <p:spPr>
          <a:xfrm>
            <a:off x="863600" y="3321050"/>
            <a:ext cx="296863" cy="647700"/>
          </a:xfrm>
          <a:prstGeom prst="curvedRightArrow">
            <a:avLst/>
          </a:prstGeom>
          <a:solidFill>
            <a:schemeClr val="bg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solidFill>
                <a:schemeClr val="tx1"/>
              </a:solidFill>
            </a:endParaRPr>
          </a:p>
        </p:txBody>
      </p:sp>
      <p:sp>
        <p:nvSpPr>
          <p:cNvPr id="14" name="Flèche courbée vers la droite 13"/>
          <p:cNvSpPr/>
          <p:nvPr/>
        </p:nvSpPr>
        <p:spPr>
          <a:xfrm>
            <a:off x="854075" y="4005263"/>
            <a:ext cx="296863" cy="647700"/>
          </a:xfrm>
          <a:prstGeom prst="curvedRightArrow">
            <a:avLst/>
          </a:prstGeom>
          <a:solidFill>
            <a:schemeClr val="bg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solidFill>
                <a:schemeClr val="tx1"/>
              </a:solidFill>
            </a:endParaRPr>
          </a:p>
        </p:txBody>
      </p:sp>
    </p:spTree>
    <p:extLst>
      <p:ext uri="{BB962C8B-B14F-4D97-AF65-F5344CB8AC3E}">
        <p14:creationId xmlns:p14="http://schemas.microsoft.com/office/powerpoint/2010/main" val="42228398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1" y="84537"/>
            <a:ext cx="4830792"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Demandes divisionnaires </a:t>
            </a:r>
            <a:r>
              <a:rPr lang="fr-CH" sz="2000" dirty="0" smtClean="0">
                <a:solidFill>
                  <a:schemeClr val="bg1"/>
                </a:solidFill>
                <a:latin typeface="Frutiger 45 Light" pitchFamily="2" charset="0"/>
                <a:cs typeface="Frutiger LT 55 Roman"/>
              </a:rPr>
              <a:t>20/20</a:t>
            </a:r>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contenu 5"/>
          <p:cNvSpPr txBox="1">
            <a:spLocks/>
          </p:cNvSpPr>
          <p:nvPr/>
        </p:nvSpPr>
        <p:spPr bwMode="auto">
          <a:xfrm>
            <a:off x="1160463" y="1447800"/>
            <a:ext cx="7559675" cy="5005388"/>
          </a:xfrm>
          <a:prstGeom prst="rect">
            <a:avLst/>
          </a:prstGeom>
          <a:noFill/>
          <a:ln w="9525">
            <a:noFill/>
            <a:miter lim="800000"/>
            <a:headEnd/>
            <a:tailEnd/>
          </a:ln>
        </p:spPr>
        <p:txBody>
          <a:bodyPr/>
          <a:lstStyle/>
          <a:p>
            <a:pPr>
              <a:lnSpc>
                <a:spcPct val="120000"/>
              </a:lnSpc>
              <a:buClr>
                <a:srgbClr val="FFC000"/>
              </a:buClr>
              <a:defRPr/>
            </a:pPr>
            <a:r>
              <a:rPr lang="fr-CH" sz="1600" b="1" kern="0" dirty="0">
                <a:solidFill>
                  <a:srgbClr val="6093BB"/>
                </a:solidFill>
                <a:latin typeface="Frutiger 45 Light" pitchFamily="2" charset="0"/>
              </a:rPr>
              <a:t>G1/05: Correction d’une extension</a:t>
            </a:r>
          </a:p>
          <a:p>
            <a:pPr>
              <a:lnSpc>
                <a:spcPct val="120000"/>
              </a:lnSpc>
              <a:buClr>
                <a:srgbClr val="FFC000"/>
              </a:buClr>
              <a:defRPr/>
            </a:pPr>
            <a:endParaRPr lang="fr-CH" sz="1600" b="1" kern="0" dirty="0">
              <a:solidFill>
                <a:srgbClr val="6093BB"/>
              </a:solidFill>
              <a:latin typeface="Frutiger 45 Light" pitchFamily="2" charset="0"/>
            </a:endParaRPr>
          </a:p>
          <a:p>
            <a:pPr>
              <a:lnSpc>
                <a:spcPct val="120000"/>
              </a:lnSpc>
              <a:buClr>
                <a:srgbClr val="FFC000"/>
              </a:buClr>
              <a:defRPr/>
            </a:pPr>
            <a:r>
              <a:rPr lang="fr-CH" sz="1600" dirty="0">
                <a:latin typeface="Frutiger 55 Roman" panose="00000400000000000000" pitchFamily="2" charset="0"/>
              </a:rPr>
              <a:t>Il est possible de modifier une demande divisionnaire après son dépôt pour satisfaire aux exigences de l’A76(1), 2</a:t>
            </a:r>
            <a:r>
              <a:rPr lang="fr-CH" sz="1600" baseline="30000" dirty="0">
                <a:latin typeface="Frutiger 55 Roman" panose="00000400000000000000" pitchFamily="2" charset="0"/>
              </a:rPr>
              <a:t>ème</a:t>
            </a:r>
            <a:r>
              <a:rPr lang="fr-CH" sz="1600" dirty="0">
                <a:latin typeface="Frutiger 55 Roman" panose="00000400000000000000" pitchFamily="2" charset="0"/>
              </a:rPr>
              <a:t> phrase</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a:lnSpc>
                <a:spcPct val="120000"/>
              </a:lnSpc>
              <a:buClr>
                <a:srgbClr val="FFC000"/>
              </a:buClr>
              <a:defRPr/>
            </a:pPr>
            <a:r>
              <a:rPr lang="fr-CH" sz="1600" b="1" kern="0" dirty="0">
                <a:solidFill>
                  <a:srgbClr val="6093BB"/>
                </a:solidFill>
                <a:latin typeface="Frutiger 45 Light" pitchFamily="2" charset="0"/>
              </a:rPr>
              <a:t>Exemple</a:t>
            </a:r>
            <a:endParaRPr lang="fr-CH" sz="1600" dirty="0">
              <a:latin typeface="Frutiger 55 Roman" panose="00000400000000000000" pitchFamily="2" charset="0"/>
            </a:endParaRPr>
          </a:p>
          <a:p>
            <a:pPr>
              <a:lnSpc>
                <a:spcPct val="120000"/>
              </a:lnSpc>
              <a:buClr>
                <a:srgbClr val="FFC000"/>
              </a:buClr>
              <a:defRPr/>
            </a:pPr>
            <a:r>
              <a:rPr lang="fr-CH" sz="1600" dirty="0">
                <a:latin typeface="Frutiger 55 Roman" panose="00000400000000000000" pitchFamily="2" charset="0"/>
              </a:rPr>
              <a:t>Demande parente </a:t>
            </a:r>
            <a:r>
              <a:rPr lang="fr-CH" sz="1600" dirty="0">
                <a:latin typeface="Frutiger 55 Roman" panose="00000400000000000000" pitchFamily="2" charset="0"/>
                <a:sym typeface="Symbol" panose="05050102010706020507" pitchFamily="18" charset="2"/>
              </a:rPr>
              <a:t>  </a:t>
            </a:r>
            <a:r>
              <a:rPr lang="fr-CH" sz="1600" dirty="0">
                <a:latin typeface="Frutiger 55 Roman" panose="00000400000000000000" pitchFamily="2" charset="0"/>
              </a:rPr>
              <a:t>A + B </a:t>
            </a:r>
          </a:p>
          <a:p>
            <a:pPr>
              <a:lnSpc>
                <a:spcPct val="120000"/>
              </a:lnSpc>
              <a:buClr>
                <a:srgbClr val="FFC000"/>
              </a:buClr>
              <a:defRPr/>
            </a:pPr>
            <a:r>
              <a:rPr lang="fr-CH" sz="1600" dirty="0">
                <a:latin typeface="Frutiger 55 Roman" panose="00000400000000000000" pitchFamily="2" charset="0"/>
              </a:rPr>
              <a:t>	</a:t>
            </a:r>
          </a:p>
          <a:p>
            <a:pPr>
              <a:lnSpc>
                <a:spcPct val="120000"/>
              </a:lnSpc>
              <a:buClr>
                <a:srgbClr val="FFC000"/>
              </a:buClr>
              <a:defRPr/>
            </a:pPr>
            <a:r>
              <a:rPr lang="fr-CH" sz="1600" dirty="0">
                <a:latin typeface="Frutiger 55 Roman" panose="00000400000000000000" pitchFamily="2" charset="0"/>
              </a:rPr>
              <a:t>Demande divis.</a:t>
            </a:r>
            <a:r>
              <a:rPr lang="fr-CH" sz="1600" dirty="0">
                <a:latin typeface="Frutiger 55 Roman" panose="00000400000000000000" pitchFamily="2" charset="0"/>
                <a:sym typeface="Symbol" panose="05050102010706020507" pitchFamily="18" charset="2"/>
              </a:rPr>
              <a:t>        </a:t>
            </a:r>
            <a:r>
              <a:rPr lang="fr-CH" sz="1600" dirty="0">
                <a:latin typeface="Frutiger 55 Roman" panose="00000400000000000000" pitchFamily="2" charset="0"/>
              </a:rPr>
              <a:t>A + C</a:t>
            </a:r>
          </a:p>
          <a:p>
            <a:pPr>
              <a:lnSpc>
                <a:spcPct val="120000"/>
              </a:lnSpc>
              <a:buClr>
                <a:srgbClr val="FFC000"/>
              </a:buClr>
              <a:defRPr/>
            </a:pPr>
            <a:r>
              <a:rPr lang="fr-CH" sz="1600" dirty="0">
                <a:latin typeface="Frutiger 55 Roman" panose="00000400000000000000" pitchFamily="2" charset="0"/>
              </a:rPr>
              <a:t>	</a:t>
            </a: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endParaRPr lang="fr-CH" sz="1600" dirty="0">
              <a:latin typeface="Frutiger 55 Roman" panose="00000400000000000000" pitchFamily="2" charset="0"/>
            </a:endParaRPr>
          </a:p>
        </p:txBody>
      </p:sp>
      <p:cxnSp>
        <p:nvCxnSpPr>
          <p:cNvPr id="10" name="Connecteur droit 9"/>
          <p:cNvCxnSpPr/>
          <p:nvPr/>
        </p:nvCxnSpPr>
        <p:spPr>
          <a:xfrm>
            <a:off x="3671888" y="4113213"/>
            <a:ext cx="287337" cy="360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flipH="1">
            <a:off x="3671888" y="4113213"/>
            <a:ext cx="323850" cy="36036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5531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1" y="84537"/>
            <a:ext cx="4830792"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Formulaire 1001</a:t>
            </a: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contenu 5"/>
          <p:cNvSpPr txBox="1">
            <a:spLocks/>
          </p:cNvSpPr>
          <p:nvPr/>
        </p:nvSpPr>
        <p:spPr bwMode="auto">
          <a:xfrm>
            <a:off x="1008063" y="1449388"/>
            <a:ext cx="7559675" cy="4751387"/>
          </a:xfrm>
          <a:prstGeom prst="rect">
            <a:avLst/>
          </a:prstGeom>
          <a:noFill/>
          <a:ln w="9525">
            <a:noFill/>
            <a:miter lim="800000"/>
            <a:headEnd/>
            <a:tailEnd/>
          </a:ln>
        </p:spPr>
        <p:txBody>
          <a:bodyPr/>
          <a:lstStyle/>
          <a:p>
            <a:pPr eaLnBrk="1" hangingPunct="1">
              <a:defRPr/>
            </a:pPr>
            <a:r>
              <a:rPr lang="fr-CH" sz="1600" dirty="0">
                <a:latin typeface="Frutiger 55 Roman" panose="00000400000000000000" pitchFamily="2" charset="0"/>
              </a:rPr>
              <a:t>Communiqué de </a:t>
            </a:r>
            <a:r>
              <a:rPr lang="fr-CH" sz="1600" dirty="0">
                <a:latin typeface="Frutiger 55 Roman" panose="00000400000000000000" pitchFamily="2" charset="0"/>
              </a:rPr>
              <a:t>l'Office européen </a:t>
            </a:r>
            <a:r>
              <a:rPr lang="fr-CH" sz="1600" dirty="0">
                <a:latin typeface="Frutiger 55 Roman" panose="00000400000000000000" pitchFamily="2" charset="0"/>
              </a:rPr>
              <a:t>des brevets, en </a:t>
            </a:r>
            <a:r>
              <a:rPr lang="fr-CH" sz="1600" dirty="0">
                <a:latin typeface="Frutiger 55 Roman" panose="00000400000000000000" pitchFamily="2" charset="0"/>
              </a:rPr>
              <a:t>date du </a:t>
            </a:r>
            <a:r>
              <a:rPr lang="fr-CH" sz="1600" dirty="0">
                <a:latin typeface="Frutiger 55 Roman" panose="00000400000000000000" pitchFamily="2" charset="0"/>
              </a:rPr>
              <a:t>13 mars </a:t>
            </a:r>
            <a:r>
              <a:rPr lang="fr-CH" sz="1600" dirty="0">
                <a:latin typeface="Frutiger 55 Roman" panose="00000400000000000000" pitchFamily="2" charset="0"/>
              </a:rPr>
              <a:t>2014, relatif aux versions </a:t>
            </a:r>
            <a:r>
              <a:rPr lang="fr-CH" sz="1600" dirty="0">
                <a:latin typeface="Frutiger 55 Roman" panose="00000400000000000000" pitchFamily="2" charset="0"/>
              </a:rPr>
              <a:t>actualisées </a:t>
            </a:r>
            <a:r>
              <a:rPr lang="fr-CH" sz="1600" dirty="0">
                <a:latin typeface="Frutiger 55 Roman" panose="00000400000000000000" pitchFamily="2" charset="0"/>
              </a:rPr>
              <a:t>des formulaires </a:t>
            </a:r>
            <a:r>
              <a:rPr lang="fr-CH" sz="1600" dirty="0">
                <a:latin typeface="Frutiger 55 Roman" panose="00000400000000000000" pitchFamily="2" charset="0"/>
              </a:rPr>
              <a:t>1001 (requête </a:t>
            </a:r>
            <a:r>
              <a:rPr lang="fr-CH" sz="1600" dirty="0">
                <a:latin typeface="Frutiger 55 Roman" panose="00000400000000000000" pitchFamily="2" charset="0"/>
              </a:rPr>
              <a:t>en délivrance</a:t>
            </a:r>
            <a:r>
              <a:rPr lang="fr-CH" sz="1600" dirty="0">
                <a:latin typeface="Frutiger 55 Roman" panose="00000400000000000000" pitchFamily="2" charset="0"/>
              </a:rPr>
              <a:t>) et 1200 (entrée </a:t>
            </a:r>
            <a:r>
              <a:rPr lang="fr-CH" sz="1600" dirty="0">
                <a:latin typeface="Frutiger 55 Roman" panose="00000400000000000000" pitchFamily="2" charset="0"/>
              </a:rPr>
              <a:t>dans la </a:t>
            </a:r>
            <a:r>
              <a:rPr lang="fr-CH" sz="1600" dirty="0">
                <a:latin typeface="Frutiger 55 Roman" panose="00000400000000000000" pitchFamily="2" charset="0"/>
              </a:rPr>
              <a:t>phase européenne</a:t>
            </a:r>
            <a:r>
              <a:rPr lang="fr-CH" sz="1600" dirty="0">
                <a:latin typeface="Frutiger 55 Roman" panose="00000400000000000000" pitchFamily="2" charset="0"/>
              </a:rPr>
              <a:t>) – </a:t>
            </a:r>
            <a:r>
              <a:rPr lang="fr-CH" sz="1600" b="1" dirty="0">
                <a:latin typeface="Frutiger 55 Roman" panose="00000400000000000000" pitchFamily="2" charset="0"/>
              </a:rPr>
              <a:t>JO 2014, A41</a:t>
            </a:r>
            <a:endParaRPr lang="fr-CH" sz="1600" b="1"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pic>
        <p:nvPicPr>
          <p:cNvPr id="13"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7738" y="2960688"/>
            <a:ext cx="76200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93720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1" y="84537"/>
            <a:ext cx="4830792"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smtClean="0">
                <a:solidFill>
                  <a:schemeClr val="bg1"/>
                </a:solidFill>
                <a:latin typeface="Frutiger 45 Light" pitchFamily="2" charset="0"/>
                <a:cs typeface="Frutiger LT 55 Roman"/>
              </a:rPr>
              <a:t>Sommaire</a:t>
            </a:r>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008063" y="1449388"/>
            <a:ext cx="7559675" cy="4751387"/>
          </a:xfrm>
          <a:prstGeom prst="rect">
            <a:avLst/>
          </a:prstGeom>
          <a:noFill/>
          <a:ln w="9525">
            <a:noFill/>
            <a:miter lim="800000"/>
            <a:headEnd/>
            <a:tailEnd/>
          </a:ln>
        </p:spPr>
        <p:txBody>
          <a:bodyPr/>
          <a:lstStyle/>
          <a:p>
            <a:pPr marL="342900" indent="-342900">
              <a:lnSpc>
                <a:spcPct val="120000"/>
              </a:lnSpc>
              <a:buClr>
                <a:srgbClr val="FFC000"/>
              </a:buClr>
              <a:buFont typeface="Wingdings" pitchFamily="2" charset="2"/>
              <a:buChar char="Ø"/>
              <a:defRPr/>
            </a:pPr>
            <a:endParaRPr lang="fr-FR" sz="2400" kern="0" dirty="0">
              <a:solidFill>
                <a:srgbClr val="404B56"/>
              </a:solidFill>
              <a:latin typeface="Frutiger 55 Roman" pitchFamily="2" charset="0"/>
            </a:endParaRPr>
          </a:p>
          <a:p>
            <a:pPr marL="342900" indent="-342900">
              <a:lnSpc>
                <a:spcPct val="120000"/>
              </a:lnSpc>
              <a:buClr>
                <a:srgbClr val="FFC000"/>
              </a:buClr>
              <a:buFont typeface="Wingdings" pitchFamily="2" charset="2"/>
              <a:buChar char="Ø"/>
              <a:defRPr/>
            </a:pPr>
            <a:r>
              <a:rPr lang="fr-FR" sz="2400" kern="0" dirty="0">
                <a:solidFill>
                  <a:schemeClr val="bg1">
                    <a:lumMod val="85000"/>
                  </a:schemeClr>
                </a:solidFill>
                <a:latin typeface="Frutiger 55 Roman" pitchFamily="2" charset="0"/>
              </a:rPr>
              <a:t>Unité d’invention dans la CBE</a:t>
            </a:r>
          </a:p>
          <a:p>
            <a:pPr marL="342900" indent="-342900">
              <a:lnSpc>
                <a:spcPct val="120000"/>
              </a:lnSpc>
              <a:buClr>
                <a:srgbClr val="FFC000"/>
              </a:buClr>
              <a:buFont typeface="Wingdings" pitchFamily="2" charset="2"/>
              <a:buChar char="Ø"/>
              <a:defRPr/>
            </a:pPr>
            <a:endParaRPr lang="fr-FR" sz="2400" kern="0" dirty="0">
              <a:solidFill>
                <a:srgbClr val="404B56"/>
              </a:solidFill>
              <a:latin typeface="Frutiger 55 Roman" pitchFamily="2" charset="0"/>
            </a:endParaRPr>
          </a:p>
          <a:p>
            <a:pPr marL="342900" indent="-342900">
              <a:lnSpc>
                <a:spcPct val="120000"/>
              </a:lnSpc>
              <a:buClr>
                <a:srgbClr val="FFC000"/>
              </a:buClr>
              <a:buFont typeface="Wingdings" pitchFamily="2" charset="2"/>
              <a:buChar char="Ø"/>
              <a:defRPr/>
            </a:pPr>
            <a:r>
              <a:rPr lang="fr-FR" sz="2400" kern="0" dirty="0">
                <a:solidFill>
                  <a:schemeClr val="bg1">
                    <a:lumMod val="85000"/>
                  </a:schemeClr>
                </a:solidFill>
                <a:latin typeface="Frutiger 55 Roman" pitchFamily="2" charset="0"/>
              </a:rPr>
              <a:t>Demandes européennes divisionnaires</a:t>
            </a:r>
          </a:p>
          <a:p>
            <a:pPr marL="342900" indent="-342900">
              <a:lnSpc>
                <a:spcPct val="120000"/>
              </a:lnSpc>
              <a:buClr>
                <a:srgbClr val="FFC000"/>
              </a:buClr>
              <a:buFont typeface="Wingdings" pitchFamily="2" charset="2"/>
              <a:buChar char="Ø"/>
              <a:defRPr/>
            </a:pPr>
            <a:endParaRPr lang="fr-FR" sz="2400" kern="0" dirty="0">
              <a:solidFill>
                <a:schemeClr val="bg1">
                  <a:lumMod val="85000"/>
                </a:schemeClr>
              </a:solidFill>
              <a:latin typeface="Frutiger 55 Roman" pitchFamily="2" charset="0"/>
            </a:endParaRPr>
          </a:p>
          <a:p>
            <a:pPr marL="342900" indent="-342900">
              <a:lnSpc>
                <a:spcPct val="120000"/>
              </a:lnSpc>
              <a:buClr>
                <a:srgbClr val="FFC000"/>
              </a:buClr>
              <a:buFont typeface="Wingdings" pitchFamily="2" charset="2"/>
              <a:buChar char="Ø"/>
              <a:defRPr/>
            </a:pPr>
            <a:r>
              <a:rPr lang="fr-FR" sz="2400" kern="0" dirty="0">
                <a:latin typeface="Frutiger 55 Roman" pitchFamily="2" charset="0"/>
              </a:rPr>
              <a:t>Unité d’invention dans le PCT</a:t>
            </a:r>
            <a:endParaRPr lang="fr-FR" sz="1600" kern="0" dirty="0">
              <a:latin typeface="Frutiger 55 Roman" pitchFamily="2" charset="0"/>
            </a:endParaRPr>
          </a:p>
          <a:p>
            <a:pPr>
              <a:lnSpc>
                <a:spcPct val="120000"/>
              </a:lnSpc>
              <a:buClr>
                <a:srgbClr val="FFC000"/>
              </a:buClr>
              <a:defRPr/>
            </a:pPr>
            <a:r>
              <a:rPr lang="fr-FR" sz="1600" kern="0" dirty="0">
                <a:solidFill>
                  <a:srgbClr val="404B56"/>
                </a:solidFill>
                <a:latin typeface="Frutiger 55 Roman" pitchFamily="2" charset="0"/>
              </a:rPr>
              <a:t>	</a:t>
            </a:r>
          </a:p>
          <a:p>
            <a:pPr marL="342900" indent="-342900">
              <a:lnSpc>
                <a:spcPct val="120000"/>
              </a:lnSpc>
              <a:buClr>
                <a:srgbClr val="FFC000"/>
              </a:buClr>
              <a:buFont typeface="Wingdings" pitchFamily="2" charset="2"/>
              <a:buChar char="Ø"/>
              <a:defRPr/>
            </a:pPr>
            <a:endParaRPr lang="fr-CH" sz="1600" kern="0" dirty="0">
              <a:solidFill>
                <a:srgbClr val="FF0000"/>
              </a:solidFill>
              <a:latin typeface="Frutiger 45 Light" pitchFamily="2" charset="0"/>
            </a:endParaRPr>
          </a:p>
          <a:p>
            <a:pPr marL="342900" indent="-342900">
              <a:lnSpc>
                <a:spcPct val="120000"/>
              </a:lnSpc>
              <a:buClr>
                <a:srgbClr val="FFC000"/>
              </a:buClr>
              <a:buFont typeface="Wingdings" pitchFamily="2" charset="2"/>
              <a:buChar char="Ø"/>
              <a:defRPr/>
            </a:pPr>
            <a:endParaRPr lang="fr-CH" sz="1600" kern="0" dirty="0">
              <a:solidFill>
                <a:srgbClr val="6093BB"/>
              </a:solidFill>
              <a:latin typeface="Frutiger 45 Light" pitchFamily="2" charset="0"/>
            </a:endParaRPr>
          </a:p>
          <a:p>
            <a:pPr marL="342900" indent="-342900">
              <a:lnSpc>
                <a:spcPct val="120000"/>
              </a:lnSpc>
              <a:buClr>
                <a:srgbClr val="FFC000"/>
              </a:buClr>
              <a:buFont typeface="Wingdings" pitchFamily="2" charset="2"/>
              <a:buChar char="Ø"/>
              <a:defRPr/>
            </a:pPr>
            <a:endParaRPr lang="fr-CH" sz="1600" kern="0" dirty="0">
              <a:solidFill>
                <a:srgbClr val="6093BB"/>
              </a:solidFill>
              <a:latin typeface="Frutiger 45 Light" pitchFamily="2" charset="0"/>
            </a:endParaRPr>
          </a:p>
          <a:p>
            <a:pPr>
              <a:lnSpc>
                <a:spcPct val="120000"/>
              </a:lnSpc>
              <a:buClr>
                <a:srgbClr val="FFC000"/>
              </a:buClr>
              <a:defRPr/>
            </a:pPr>
            <a:r>
              <a:rPr lang="fr-FR" sz="1600" kern="0" dirty="0">
                <a:solidFill>
                  <a:srgbClr val="404B56"/>
                </a:solidFill>
                <a:latin typeface="Frutiger 55 Roman" pitchFamily="2" charset="0"/>
                <a:cs typeface="+mn-cs"/>
              </a:rPr>
              <a:t>	</a:t>
            </a: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FR"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FR"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Tree>
    <p:extLst>
      <p:ext uri="{BB962C8B-B14F-4D97-AF65-F5344CB8AC3E}">
        <p14:creationId xmlns:p14="http://schemas.microsoft.com/office/powerpoint/2010/main" val="2466482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ous-titre 2"/>
          <p:cNvSpPr txBox="1">
            <a:spLocks/>
          </p:cNvSpPr>
          <p:nvPr/>
        </p:nvSpPr>
        <p:spPr>
          <a:xfrm>
            <a:off x="4592638" y="84537"/>
            <a:ext cx="3179762" cy="5041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2000" dirty="0">
                <a:solidFill>
                  <a:schemeClr val="bg1"/>
                </a:solidFill>
                <a:latin typeface="Frutiger 45 Light" pitchFamily="2" charset="0"/>
                <a:cs typeface="Frutiger LT 55 Roman"/>
              </a:rPr>
              <a:t>Article 82 CBE 3</a:t>
            </a:r>
            <a:r>
              <a:rPr lang="fr-FR" sz="2000" dirty="0" smtClean="0">
                <a:solidFill>
                  <a:schemeClr val="bg1"/>
                </a:solidFill>
                <a:latin typeface="Frutiger 45 Light" pitchFamily="2" charset="0"/>
                <a:cs typeface="Frutiger LT 55 Roman"/>
              </a:rPr>
              <a:t>/4</a:t>
            </a:r>
            <a:endParaRPr lang="fr-FR"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850900" y="1403350"/>
            <a:ext cx="7559675" cy="4751388"/>
          </a:xfrm>
          <a:prstGeom prst="rect">
            <a:avLst/>
          </a:prstGeom>
          <a:noFill/>
          <a:ln w="9525">
            <a:noFill/>
            <a:miter lim="800000"/>
            <a:headEnd/>
            <a:tailEnd/>
          </a:ln>
        </p:spPr>
        <p:txBody>
          <a:bodyPr/>
          <a:lstStyle/>
          <a:p>
            <a:pPr marL="342900" indent="-342900">
              <a:lnSpc>
                <a:spcPct val="120000"/>
              </a:lnSpc>
              <a:buClr>
                <a:srgbClr val="FFC000"/>
              </a:buClr>
              <a:buFont typeface="Wingdings" pitchFamily="2" charset="2"/>
              <a:buChar char="Ø"/>
              <a:defRPr/>
            </a:pPr>
            <a:r>
              <a:rPr lang="fr-CH" sz="1600" kern="0" dirty="0">
                <a:solidFill>
                  <a:srgbClr val="6093BB"/>
                </a:solidFill>
                <a:latin typeface="Frutiger 45 Light" pitchFamily="2" charset="0"/>
              </a:rPr>
              <a:t>Demande de brevet</a:t>
            </a:r>
            <a:r>
              <a:rPr lang="fr-CH" sz="1600" kern="0" dirty="0">
                <a:solidFill>
                  <a:srgbClr val="404B56"/>
                </a:solidFill>
                <a:latin typeface="Frutiger 55 Roman" pitchFamily="2" charset="0"/>
              </a:rPr>
              <a:t>: </a:t>
            </a:r>
            <a:r>
              <a:rPr lang="fr-FR" sz="1600" kern="0" dirty="0">
                <a:solidFill>
                  <a:srgbClr val="404B56"/>
                </a:solidFill>
                <a:latin typeface="Frutiger 55 Roman" pitchFamily="2" charset="0"/>
              </a:rPr>
              <a:t>l’unité est requise seulement pour une demande de brevet, pas pour un brevet</a:t>
            </a:r>
            <a:endParaRPr lang="fr-CH" sz="1600" kern="0" dirty="0">
              <a:solidFill>
                <a:srgbClr val="6093BB"/>
              </a:solidFill>
              <a:latin typeface="Frutiger 45 Light" pitchFamily="2" charset="0"/>
            </a:endParaRPr>
          </a:p>
          <a:p>
            <a:pPr marL="342900" indent="-342900">
              <a:lnSpc>
                <a:spcPct val="120000"/>
              </a:lnSpc>
              <a:buClr>
                <a:srgbClr val="FFC000"/>
              </a:buClr>
              <a:buFont typeface="Wingdings" pitchFamily="2" charset="2"/>
              <a:buChar char="Ø"/>
              <a:defRPr/>
            </a:pPr>
            <a:endParaRPr lang="fr-CH" sz="1600" kern="0" dirty="0">
              <a:solidFill>
                <a:srgbClr val="6093BB"/>
              </a:solidFill>
              <a:latin typeface="Frutiger 45 Light" pitchFamily="2" charset="0"/>
            </a:endParaRPr>
          </a:p>
          <a:p>
            <a:pPr marL="342900" indent="-342900">
              <a:lnSpc>
                <a:spcPct val="120000"/>
              </a:lnSpc>
              <a:buClr>
                <a:srgbClr val="FFC000"/>
              </a:buClr>
              <a:buFont typeface="Wingdings" pitchFamily="2" charset="2"/>
              <a:buChar char="Ø"/>
              <a:defRPr/>
            </a:pPr>
            <a:r>
              <a:rPr lang="fr-CH" sz="1600" kern="0" dirty="0">
                <a:solidFill>
                  <a:srgbClr val="6093BB"/>
                </a:solidFill>
                <a:latin typeface="Frutiger 45 Light" pitchFamily="2" charset="0"/>
              </a:rPr>
              <a:t>Une seule invention ou un seul concept inventif général</a:t>
            </a:r>
            <a:r>
              <a:rPr lang="fr-CH" sz="1600" kern="0" dirty="0">
                <a:solidFill>
                  <a:srgbClr val="404B56"/>
                </a:solidFill>
                <a:latin typeface="Frutiger 55 Roman" pitchFamily="2" charset="0"/>
              </a:rPr>
              <a:t>: </a:t>
            </a:r>
            <a:r>
              <a:rPr lang="fr-FR" sz="1600" kern="0" dirty="0">
                <a:solidFill>
                  <a:srgbClr val="404B56"/>
                </a:solidFill>
                <a:latin typeface="Frutiger 55 Roman" pitchFamily="2" charset="0"/>
              </a:rPr>
              <a:t>l’idée de base est celle qu’une demande de brevet doit concerner une seule invention (mais un group d’inventions peut être accepté si elles sont « conceptuellement liées »)</a:t>
            </a:r>
            <a:endParaRPr lang="fr-FR" sz="1600" kern="0" dirty="0">
              <a:solidFill>
                <a:srgbClr val="404B56"/>
              </a:solidFill>
              <a:latin typeface="Frutiger 55 Roman" pitchFamily="2" charset="0"/>
              <a:cs typeface="+mn-cs"/>
            </a:endParaRPr>
          </a:p>
          <a:p>
            <a:pPr>
              <a:lnSpc>
                <a:spcPct val="120000"/>
              </a:lnSpc>
              <a:buClr>
                <a:srgbClr val="FFC000"/>
              </a:buClr>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
        <p:nvSpPr>
          <p:cNvPr id="9" name="Rectangle 8"/>
          <p:cNvSpPr/>
          <p:nvPr/>
        </p:nvSpPr>
        <p:spPr>
          <a:xfrm>
            <a:off x="1655763" y="4005263"/>
            <a:ext cx="2087562" cy="1871662"/>
          </a:xfrm>
          <a:prstGeom prst="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CH"/>
          </a:p>
        </p:txBody>
      </p:sp>
      <p:sp>
        <p:nvSpPr>
          <p:cNvPr id="11" name="ZoneTexte 3"/>
          <p:cNvSpPr txBox="1">
            <a:spLocks noChangeArrowheads="1"/>
          </p:cNvSpPr>
          <p:nvPr/>
        </p:nvSpPr>
        <p:spPr bwMode="auto">
          <a:xfrm>
            <a:off x="1868488" y="4143375"/>
            <a:ext cx="16573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buChar char="•"/>
              <a:defRPr sz="3200">
                <a:solidFill>
                  <a:srgbClr val="404B56"/>
                </a:solidFill>
                <a:latin typeface="Frutiger 55 Roman" panose="00000400000000000000" pitchFamily="2" charset="0"/>
              </a:defRPr>
            </a:lvl1pPr>
            <a:lvl2pPr marL="742950" indent="-285750">
              <a:lnSpc>
                <a:spcPct val="120000"/>
              </a:lnSpc>
              <a:buChar char="–"/>
              <a:defRPr sz="2800">
                <a:solidFill>
                  <a:srgbClr val="404B56"/>
                </a:solidFill>
                <a:latin typeface="Frutiger 55 Roman" panose="00000400000000000000" pitchFamily="2" charset="0"/>
              </a:defRPr>
            </a:lvl2pPr>
            <a:lvl3pPr marL="1143000" indent="-228600">
              <a:lnSpc>
                <a:spcPct val="120000"/>
              </a:lnSpc>
              <a:buChar char="•"/>
              <a:defRPr sz="2400">
                <a:solidFill>
                  <a:srgbClr val="404B56"/>
                </a:solidFill>
                <a:latin typeface="Frutiger 55 Roman" panose="00000400000000000000" pitchFamily="2" charset="0"/>
              </a:defRPr>
            </a:lvl3pPr>
            <a:lvl4pPr marL="1600200" indent="-228600">
              <a:lnSpc>
                <a:spcPct val="120000"/>
              </a:lnSpc>
              <a:buChar char="–"/>
              <a:defRPr sz="2000">
                <a:solidFill>
                  <a:srgbClr val="404B56"/>
                </a:solidFill>
                <a:latin typeface="Frutiger 55 Roman" panose="00000400000000000000" pitchFamily="2" charset="0"/>
              </a:defRPr>
            </a:lvl4pPr>
            <a:lvl5pPr marL="2057400" indent="-228600">
              <a:lnSpc>
                <a:spcPct val="120000"/>
              </a:lnSpc>
              <a:buChar char="»"/>
              <a:defRPr sz="2000">
                <a:solidFill>
                  <a:srgbClr val="404B56"/>
                </a:solidFill>
                <a:latin typeface="Frutiger 55 Roman" panose="00000400000000000000" pitchFamily="2" charset="0"/>
              </a:defRPr>
            </a:lvl5pPr>
            <a:lvl6pPr marL="25146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6pPr>
            <a:lvl7pPr marL="29718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7pPr>
            <a:lvl8pPr marL="34290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8pPr>
            <a:lvl9pPr marL="38862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9pPr>
          </a:lstStyle>
          <a:p>
            <a:pPr eaLnBrk="1" hangingPunct="1">
              <a:lnSpc>
                <a:spcPct val="100000"/>
              </a:lnSpc>
              <a:buFontTx/>
              <a:buNone/>
            </a:pPr>
            <a:r>
              <a:rPr lang="fr-CH" altLang="fr-FR" sz="1200">
                <a:solidFill>
                  <a:schemeClr val="tx1"/>
                </a:solidFill>
              </a:rPr>
              <a:t>Demande de brevet</a:t>
            </a:r>
          </a:p>
        </p:txBody>
      </p:sp>
      <p:sp>
        <p:nvSpPr>
          <p:cNvPr id="12" name="ZoneTexte 11"/>
          <p:cNvSpPr txBox="1"/>
          <p:nvPr/>
        </p:nvSpPr>
        <p:spPr>
          <a:xfrm>
            <a:off x="2087563" y="4872038"/>
            <a:ext cx="1263650" cy="369887"/>
          </a:xfrm>
          <a:prstGeom prst="rect">
            <a:avLst/>
          </a:prstGeom>
          <a:noFill/>
          <a:ln>
            <a:solidFill>
              <a:schemeClr val="accent1">
                <a:shade val="50000"/>
              </a:schemeClr>
            </a:solidFill>
          </a:ln>
        </p:spPr>
        <p:txBody>
          <a:bodyPr>
            <a:spAutoFit/>
          </a:bodyPr>
          <a:lstStyle/>
          <a:p>
            <a:pPr eaLnBrk="1" hangingPunct="1">
              <a:defRPr/>
            </a:pPr>
            <a:r>
              <a:rPr lang="fr-CH" dirty="0">
                <a:latin typeface="Frutiger 55 Roman" panose="00000400000000000000" pitchFamily="2" charset="0"/>
              </a:rPr>
              <a:t>Invention</a:t>
            </a:r>
          </a:p>
        </p:txBody>
      </p:sp>
      <p:sp>
        <p:nvSpPr>
          <p:cNvPr id="13" name="Rectangle 12"/>
          <p:cNvSpPr/>
          <p:nvPr/>
        </p:nvSpPr>
        <p:spPr>
          <a:xfrm>
            <a:off x="5256213" y="4005263"/>
            <a:ext cx="2087562" cy="1871662"/>
          </a:xfrm>
          <a:prstGeom prst="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CH"/>
          </a:p>
        </p:txBody>
      </p:sp>
      <p:sp>
        <p:nvSpPr>
          <p:cNvPr id="14" name="ZoneTexte 10"/>
          <p:cNvSpPr txBox="1">
            <a:spLocks noChangeArrowheads="1"/>
          </p:cNvSpPr>
          <p:nvPr/>
        </p:nvSpPr>
        <p:spPr bwMode="auto">
          <a:xfrm>
            <a:off x="5468938" y="4143375"/>
            <a:ext cx="16573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buChar char="•"/>
              <a:defRPr sz="3200">
                <a:solidFill>
                  <a:srgbClr val="404B56"/>
                </a:solidFill>
                <a:latin typeface="Frutiger 55 Roman" panose="00000400000000000000" pitchFamily="2" charset="0"/>
              </a:defRPr>
            </a:lvl1pPr>
            <a:lvl2pPr marL="742950" indent="-285750">
              <a:lnSpc>
                <a:spcPct val="120000"/>
              </a:lnSpc>
              <a:buChar char="–"/>
              <a:defRPr sz="2800">
                <a:solidFill>
                  <a:srgbClr val="404B56"/>
                </a:solidFill>
                <a:latin typeface="Frutiger 55 Roman" panose="00000400000000000000" pitchFamily="2" charset="0"/>
              </a:defRPr>
            </a:lvl2pPr>
            <a:lvl3pPr marL="1143000" indent="-228600">
              <a:lnSpc>
                <a:spcPct val="120000"/>
              </a:lnSpc>
              <a:buChar char="•"/>
              <a:defRPr sz="2400">
                <a:solidFill>
                  <a:srgbClr val="404B56"/>
                </a:solidFill>
                <a:latin typeface="Frutiger 55 Roman" panose="00000400000000000000" pitchFamily="2" charset="0"/>
              </a:defRPr>
            </a:lvl3pPr>
            <a:lvl4pPr marL="1600200" indent="-228600">
              <a:lnSpc>
                <a:spcPct val="120000"/>
              </a:lnSpc>
              <a:buChar char="–"/>
              <a:defRPr sz="2000">
                <a:solidFill>
                  <a:srgbClr val="404B56"/>
                </a:solidFill>
                <a:latin typeface="Frutiger 55 Roman" panose="00000400000000000000" pitchFamily="2" charset="0"/>
              </a:defRPr>
            </a:lvl4pPr>
            <a:lvl5pPr marL="2057400" indent="-228600">
              <a:lnSpc>
                <a:spcPct val="120000"/>
              </a:lnSpc>
              <a:buChar char="»"/>
              <a:defRPr sz="2000">
                <a:solidFill>
                  <a:srgbClr val="404B56"/>
                </a:solidFill>
                <a:latin typeface="Frutiger 55 Roman" panose="00000400000000000000" pitchFamily="2" charset="0"/>
              </a:defRPr>
            </a:lvl5pPr>
            <a:lvl6pPr marL="25146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6pPr>
            <a:lvl7pPr marL="29718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7pPr>
            <a:lvl8pPr marL="34290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8pPr>
            <a:lvl9pPr marL="38862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9pPr>
          </a:lstStyle>
          <a:p>
            <a:pPr eaLnBrk="1" hangingPunct="1">
              <a:lnSpc>
                <a:spcPct val="100000"/>
              </a:lnSpc>
              <a:buFontTx/>
              <a:buNone/>
            </a:pPr>
            <a:r>
              <a:rPr lang="fr-CH" altLang="fr-FR" sz="1200">
                <a:solidFill>
                  <a:schemeClr val="tx1"/>
                </a:solidFill>
              </a:rPr>
              <a:t>Demande de brevet</a:t>
            </a:r>
          </a:p>
        </p:txBody>
      </p:sp>
      <p:sp>
        <p:nvSpPr>
          <p:cNvPr id="15" name="ZoneTexte 14"/>
          <p:cNvSpPr txBox="1"/>
          <p:nvPr/>
        </p:nvSpPr>
        <p:spPr>
          <a:xfrm>
            <a:off x="5464175" y="4564063"/>
            <a:ext cx="1436688" cy="368300"/>
          </a:xfrm>
          <a:prstGeom prst="rect">
            <a:avLst/>
          </a:prstGeom>
          <a:noFill/>
          <a:ln>
            <a:solidFill>
              <a:schemeClr val="accent1">
                <a:shade val="50000"/>
              </a:schemeClr>
            </a:solidFill>
          </a:ln>
        </p:spPr>
        <p:txBody>
          <a:bodyPr>
            <a:spAutoFit/>
          </a:bodyPr>
          <a:lstStyle/>
          <a:p>
            <a:pPr eaLnBrk="1" hangingPunct="1">
              <a:defRPr/>
            </a:pPr>
            <a:r>
              <a:rPr lang="fr-CH" dirty="0">
                <a:latin typeface="Frutiger 55 Roman" panose="00000400000000000000" pitchFamily="2" charset="0"/>
              </a:rPr>
              <a:t>Invention 1</a:t>
            </a:r>
          </a:p>
        </p:txBody>
      </p:sp>
      <p:sp>
        <p:nvSpPr>
          <p:cNvPr id="16" name="ZoneTexte 15"/>
          <p:cNvSpPr txBox="1"/>
          <p:nvPr/>
        </p:nvSpPr>
        <p:spPr>
          <a:xfrm>
            <a:off x="5792788" y="4992688"/>
            <a:ext cx="1436687" cy="368300"/>
          </a:xfrm>
          <a:prstGeom prst="rect">
            <a:avLst/>
          </a:prstGeom>
          <a:noFill/>
          <a:ln>
            <a:solidFill>
              <a:schemeClr val="accent1">
                <a:shade val="50000"/>
              </a:schemeClr>
            </a:solidFill>
          </a:ln>
        </p:spPr>
        <p:txBody>
          <a:bodyPr>
            <a:spAutoFit/>
          </a:bodyPr>
          <a:lstStyle/>
          <a:p>
            <a:pPr eaLnBrk="1" hangingPunct="1">
              <a:defRPr/>
            </a:pPr>
            <a:r>
              <a:rPr lang="fr-CH" dirty="0">
                <a:latin typeface="Frutiger 55 Roman" panose="00000400000000000000" pitchFamily="2" charset="0"/>
              </a:rPr>
              <a:t>Invention 2</a:t>
            </a:r>
          </a:p>
        </p:txBody>
      </p:sp>
      <p:sp>
        <p:nvSpPr>
          <p:cNvPr id="17" name="ZoneTexte 16"/>
          <p:cNvSpPr txBox="1"/>
          <p:nvPr/>
        </p:nvSpPr>
        <p:spPr>
          <a:xfrm>
            <a:off x="5449888" y="5403850"/>
            <a:ext cx="1436687" cy="368300"/>
          </a:xfrm>
          <a:prstGeom prst="rect">
            <a:avLst/>
          </a:prstGeom>
          <a:noFill/>
          <a:ln>
            <a:solidFill>
              <a:schemeClr val="accent1">
                <a:shade val="50000"/>
              </a:schemeClr>
            </a:solidFill>
          </a:ln>
        </p:spPr>
        <p:txBody>
          <a:bodyPr>
            <a:spAutoFit/>
          </a:bodyPr>
          <a:lstStyle/>
          <a:p>
            <a:pPr eaLnBrk="1" hangingPunct="1">
              <a:defRPr/>
            </a:pPr>
            <a:r>
              <a:rPr lang="fr-CH" dirty="0">
                <a:latin typeface="Frutiger 55 Roman" panose="00000400000000000000" pitchFamily="2" charset="0"/>
              </a:rPr>
              <a:t>Invention 3</a:t>
            </a:r>
          </a:p>
        </p:txBody>
      </p:sp>
      <p:sp>
        <p:nvSpPr>
          <p:cNvPr id="18" name="Rectangle à coins arrondis 17"/>
          <p:cNvSpPr/>
          <p:nvPr/>
        </p:nvSpPr>
        <p:spPr>
          <a:xfrm>
            <a:off x="5384800" y="4414838"/>
            <a:ext cx="1895475" cy="1403350"/>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CH"/>
          </a:p>
        </p:txBody>
      </p:sp>
    </p:spTree>
    <p:extLst>
      <p:ext uri="{BB962C8B-B14F-4D97-AF65-F5344CB8AC3E}">
        <p14:creationId xmlns:p14="http://schemas.microsoft.com/office/powerpoint/2010/main" val="9689370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0" y="84537"/>
            <a:ext cx="5080959"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Exigence d’unité d’invention dans le PCT</a:t>
            </a: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contenu 5"/>
          <p:cNvSpPr txBox="1">
            <a:spLocks/>
          </p:cNvSpPr>
          <p:nvPr/>
        </p:nvSpPr>
        <p:spPr bwMode="auto">
          <a:xfrm>
            <a:off x="1160463" y="1601788"/>
            <a:ext cx="7559675" cy="4751387"/>
          </a:xfrm>
          <a:prstGeom prst="rect">
            <a:avLst/>
          </a:prstGeom>
          <a:noFill/>
          <a:ln w="9525">
            <a:noFill/>
            <a:miter lim="800000"/>
            <a:headEnd/>
            <a:tailEnd/>
          </a:ln>
        </p:spPr>
        <p:txBody>
          <a:bodyPr/>
          <a:lstStyle/>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Les revendications d’une demande selon le PCT doivent porter sur une seule invention ou sur une pluralité d’inventions liées entre elles de sorte qu’elles ne forment qu’</a:t>
            </a:r>
            <a:r>
              <a:rPr lang="fr-CH" sz="1600" u="sng" dirty="0">
                <a:latin typeface="Frutiger 55 Roman" panose="00000400000000000000" pitchFamily="2" charset="0"/>
              </a:rPr>
              <a:t>un seul concept inventif général</a:t>
            </a:r>
            <a:r>
              <a:rPr lang="fr-CH" sz="1600" dirty="0">
                <a:latin typeface="Frutiger 55 Roman" panose="00000400000000000000" pitchFamily="2" charset="0"/>
              </a:rPr>
              <a:t> [A3.4iii) PCT et R13.1 PCT]</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kern="0" dirty="0">
                <a:solidFill>
                  <a:srgbClr val="404B56"/>
                </a:solidFill>
                <a:latin typeface="Frutiger 55 Roman" pitchFamily="2" charset="0"/>
              </a:rPr>
              <a:t>Ni l’Office Récepteur ni le BI ne vérifient l’observation de l’exigence d’unité d’invention</a:t>
            </a: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itchFamily="2" charset="0"/>
            </a:endParaRPr>
          </a:p>
          <a:p>
            <a:pPr marL="342900" indent="-342900">
              <a:lnSpc>
                <a:spcPct val="120000"/>
              </a:lnSpc>
              <a:buClr>
                <a:srgbClr val="FFC000"/>
              </a:buClr>
              <a:buFont typeface="Wingdings" pitchFamily="2" charset="2"/>
              <a:buChar char="Ø"/>
              <a:defRPr/>
            </a:pPr>
            <a:r>
              <a:rPr lang="fr-CH" sz="1600" kern="0" dirty="0">
                <a:solidFill>
                  <a:srgbClr val="404B56"/>
                </a:solidFill>
                <a:latin typeface="Frutiger 55 Roman" pitchFamily="2" charset="0"/>
              </a:rPr>
              <a:t>L’exigence d’unité d’invention est par contre par l’ISA et par l’IPEA</a:t>
            </a:r>
            <a:endParaRPr lang="fr-CH" sz="1600" dirty="0">
              <a:latin typeface="Frutiger 55 Roman" panose="00000400000000000000" pitchFamily="2" charset="0"/>
            </a:endParaRP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anose="00000400000000000000" pitchFamily="2" charset="0"/>
            </a:endParaRPr>
          </a:p>
          <a:p>
            <a:pPr>
              <a:lnSpc>
                <a:spcPct val="120000"/>
              </a:lnSpc>
              <a:buClr>
                <a:srgbClr val="FFC000"/>
              </a:buClr>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Tree>
    <p:extLst>
      <p:ext uri="{BB962C8B-B14F-4D97-AF65-F5344CB8AC3E}">
        <p14:creationId xmlns:p14="http://schemas.microsoft.com/office/powerpoint/2010/main" val="16060748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0" y="84537"/>
            <a:ext cx="5080959"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Unité d’invention – ISA 1/4</a:t>
            </a: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160463" y="1601788"/>
            <a:ext cx="7559675" cy="4751387"/>
          </a:xfrm>
          <a:prstGeom prst="rect">
            <a:avLst/>
          </a:prstGeom>
          <a:noFill/>
          <a:ln w="9525">
            <a:noFill/>
            <a:miter lim="800000"/>
            <a:headEnd/>
            <a:tailEnd/>
          </a:ln>
        </p:spPr>
        <p:txBody>
          <a:bodyPr/>
          <a:lstStyle/>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La compétence de l’OEB en tant qu’ISA est prévue par l’A152 CBE </a:t>
            </a:r>
            <a:br>
              <a:rPr lang="fr-CH" sz="1600" dirty="0">
                <a:latin typeface="Frutiger 55 Roman" panose="00000400000000000000" pitchFamily="2" charset="0"/>
              </a:rPr>
            </a:br>
            <a:r>
              <a:rPr lang="fr-CH" sz="1600" dirty="0">
                <a:latin typeface="Frutiger 55 Roman" panose="00000400000000000000" pitchFamily="2" charset="0"/>
              </a:rPr>
              <a:t>[</a:t>
            </a:r>
            <a:r>
              <a:rPr lang="fr-CH" sz="1600" b="1" dirty="0">
                <a:latin typeface="Frutiger 55 Roman" panose="00000400000000000000" pitchFamily="2" charset="0"/>
              </a:rPr>
              <a:t>JO 2010, 304</a:t>
            </a:r>
            <a:r>
              <a:rPr lang="fr-CH" sz="1600" dirty="0">
                <a:latin typeface="Frutiger 55 Roman" panose="00000400000000000000" pitchFamily="2" charset="0"/>
              </a:rPr>
              <a:t>]</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kern="0" dirty="0">
                <a:solidFill>
                  <a:srgbClr val="404B56"/>
                </a:solidFill>
                <a:latin typeface="Frutiger 55 Roman" pitchFamily="2" charset="0"/>
              </a:rPr>
              <a:t>Si l’ISA estime que l’exigence d’unité d’invention n’est pas satisfaite, elle invite le déposant à payer des </a:t>
            </a:r>
            <a:r>
              <a:rPr lang="fr-CH" sz="1600" u="sng" kern="0" dirty="0">
                <a:solidFill>
                  <a:srgbClr val="404B56"/>
                </a:solidFill>
                <a:latin typeface="Frutiger 55 Roman" pitchFamily="2" charset="0"/>
              </a:rPr>
              <a:t>taxes additionnelles</a:t>
            </a:r>
            <a:r>
              <a:rPr lang="fr-CH" sz="1600" kern="0" dirty="0">
                <a:solidFill>
                  <a:srgbClr val="404B56"/>
                </a:solidFill>
                <a:effectLst>
                  <a:outerShdw blurRad="38100" dist="38100" dir="2700000" algn="tl">
                    <a:srgbClr val="000000">
                      <a:alpha val="43137"/>
                    </a:srgbClr>
                  </a:outerShdw>
                </a:effectLst>
                <a:latin typeface="Frutiger 55 Roman" pitchFamily="2" charset="0"/>
              </a:rPr>
              <a:t> </a:t>
            </a:r>
            <a:r>
              <a:rPr lang="fr-CH" sz="1600" kern="0" dirty="0">
                <a:solidFill>
                  <a:srgbClr val="404B56"/>
                </a:solidFill>
                <a:latin typeface="Frutiger 55 Roman" pitchFamily="2" charset="0"/>
              </a:rPr>
              <a:t>[A17.3a) PCT], en motivant son point de vue [R40 PCT]</a:t>
            </a: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itchFamily="2" charset="0"/>
            </a:endParaRPr>
          </a:p>
          <a:p>
            <a:pPr marL="342900" indent="-342900">
              <a:lnSpc>
                <a:spcPct val="120000"/>
              </a:lnSpc>
              <a:buClr>
                <a:srgbClr val="FFC000"/>
              </a:buClr>
              <a:buFont typeface="Wingdings" pitchFamily="2" charset="2"/>
              <a:buChar char="Ø"/>
              <a:defRPr/>
            </a:pPr>
            <a:r>
              <a:rPr lang="fr-CH" sz="1600" kern="0" dirty="0">
                <a:solidFill>
                  <a:srgbClr val="404B56"/>
                </a:solidFill>
                <a:latin typeface="Frutiger 55 Roman" pitchFamily="2" charset="0"/>
              </a:rPr>
              <a:t>Pour l’OEB/ISA cette taxe est prévue par la R158(1) CBE + A2.2 RRT </a:t>
            </a:r>
            <a:br>
              <a:rPr lang="fr-CH" sz="1600" kern="0" dirty="0">
                <a:solidFill>
                  <a:srgbClr val="404B56"/>
                </a:solidFill>
                <a:latin typeface="Frutiger 55 Roman" pitchFamily="2" charset="0"/>
              </a:rPr>
            </a:br>
            <a:r>
              <a:rPr lang="fr-CH" sz="1600" kern="0" dirty="0">
                <a:solidFill>
                  <a:srgbClr val="404B56"/>
                </a:solidFill>
                <a:latin typeface="Frutiger 55 Roman" pitchFamily="2" charset="0"/>
              </a:rPr>
              <a:t>(1875 euro)</a:t>
            </a: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itchFamily="2" charset="0"/>
            </a:endParaRPr>
          </a:p>
          <a:p>
            <a:pPr marL="342900" indent="-342900">
              <a:lnSpc>
                <a:spcPct val="120000"/>
              </a:lnSpc>
              <a:buClr>
                <a:srgbClr val="FFC000"/>
              </a:buClr>
              <a:buFont typeface="Wingdings" pitchFamily="2" charset="2"/>
              <a:buChar char="Ø"/>
              <a:defRPr/>
            </a:pPr>
            <a:r>
              <a:rPr lang="fr-CH" sz="1600" kern="0" dirty="0">
                <a:solidFill>
                  <a:srgbClr val="404B56"/>
                </a:solidFill>
                <a:latin typeface="Frutiger 55 Roman" pitchFamily="2" charset="0"/>
              </a:rPr>
              <a:t>Ces taxes doivent être payées à l’ISA dans 1 mois à compter de la date de l’invitation [R40 PCT]</a:t>
            </a: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itchFamily="2" charset="0"/>
            </a:endParaRP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anose="00000400000000000000" pitchFamily="2" charset="0"/>
            </a:endParaRPr>
          </a:p>
          <a:p>
            <a:pPr>
              <a:lnSpc>
                <a:spcPct val="120000"/>
              </a:lnSpc>
              <a:buClr>
                <a:srgbClr val="FFC000"/>
              </a:buClr>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Tree>
    <p:extLst>
      <p:ext uri="{BB962C8B-B14F-4D97-AF65-F5344CB8AC3E}">
        <p14:creationId xmlns:p14="http://schemas.microsoft.com/office/powerpoint/2010/main" val="20694856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0" y="84537"/>
            <a:ext cx="5080959"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Unité d’invention – ISA </a:t>
            </a:r>
            <a:r>
              <a:rPr lang="fr-CH" sz="2000" dirty="0" smtClean="0">
                <a:solidFill>
                  <a:schemeClr val="bg1"/>
                </a:solidFill>
                <a:latin typeface="Frutiger 45 Light" pitchFamily="2" charset="0"/>
                <a:cs typeface="Frutiger LT 55 Roman"/>
              </a:rPr>
              <a:t>2/4</a:t>
            </a:r>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contenu 5"/>
          <p:cNvSpPr txBox="1">
            <a:spLocks/>
          </p:cNvSpPr>
          <p:nvPr/>
        </p:nvSpPr>
        <p:spPr bwMode="auto">
          <a:xfrm>
            <a:off x="1160463" y="1601788"/>
            <a:ext cx="7559675" cy="4751387"/>
          </a:xfrm>
          <a:prstGeom prst="rect">
            <a:avLst/>
          </a:prstGeom>
          <a:noFill/>
          <a:ln w="9525">
            <a:noFill/>
            <a:miter lim="800000"/>
            <a:headEnd/>
            <a:tailEnd/>
          </a:ln>
        </p:spPr>
        <p:txBody>
          <a:bodyPr/>
          <a:lstStyle/>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Le déposant peut payer la taxe(s) additionnelle(s) </a:t>
            </a:r>
            <a:r>
              <a:rPr lang="fr-CH" sz="1600" u="sng" dirty="0">
                <a:latin typeface="Frutiger 55 Roman" panose="00000400000000000000" pitchFamily="2" charset="0"/>
              </a:rPr>
              <a:t>sous réserve</a:t>
            </a:r>
            <a:r>
              <a:rPr lang="fr-CH" sz="1600" dirty="0">
                <a:latin typeface="Frutiger 55 Roman" panose="00000400000000000000" pitchFamily="2" charset="0"/>
              </a:rPr>
              <a:t>, i.e. en déposant dans le délai d’1 mois une déclaration expliquant que la demande selon le PCT remplit l’exigence d’unité d’invention, ou que le nombre de taxes additionnelles demandées est excessif [R40.1iii) PCT + R40.2c) PCT]</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Un </a:t>
            </a:r>
            <a:r>
              <a:rPr lang="fr-CH" sz="1600" u="sng" dirty="0">
                <a:latin typeface="Frutiger 55 Roman" panose="00000400000000000000" pitchFamily="2" charset="0"/>
              </a:rPr>
              <a:t>organe de réexamen</a:t>
            </a:r>
            <a:r>
              <a:rPr lang="fr-CH" sz="1600" dirty="0">
                <a:latin typeface="Frutiger 55 Roman" panose="00000400000000000000" pitchFamily="2" charset="0"/>
              </a:rPr>
              <a:t> examine la réserve et se prononce à ce sujet [R40.2 PCT]</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Dans le cas de l’OEB, l’organe de réexamen est constitué par </a:t>
            </a:r>
            <a:r>
              <a:rPr lang="fr-CH" sz="1600" u="sng" dirty="0">
                <a:latin typeface="Frutiger 55 Roman" panose="00000400000000000000" pitchFamily="2" charset="0"/>
              </a:rPr>
              <a:t>3 </a:t>
            </a:r>
            <a:r>
              <a:rPr lang="fr-CH" sz="1600" u="sng" dirty="0">
                <a:latin typeface="Frutiger 55 Roman" panose="00000400000000000000" pitchFamily="2" charset="0"/>
              </a:rPr>
              <a:t>membres</a:t>
            </a:r>
            <a:r>
              <a:rPr lang="fr-CH" sz="1600" dirty="0">
                <a:latin typeface="Frutiger 55 Roman" panose="00000400000000000000" pitchFamily="2" charset="0"/>
              </a:rPr>
              <a:t>, dont un en assure la présidence et un autre est l’examinateur </a:t>
            </a:r>
            <a:r>
              <a:rPr lang="fr-CH" sz="1600" dirty="0">
                <a:latin typeface="Frutiger 55 Roman" panose="00000400000000000000" pitchFamily="2" charset="0"/>
              </a:rPr>
              <a:t>qui a adressé </a:t>
            </a:r>
            <a:r>
              <a:rPr lang="fr-CH" sz="1600" dirty="0">
                <a:latin typeface="Frutiger 55 Roman" panose="00000400000000000000" pitchFamily="2" charset="0"/>
              </a:rPr>
              <a:t>l’invitation [</a:t>
            </a:r>
            <a:r>
              <a:rPr lang="fr-CH" sz="1600" b="1" dirty="0">
                <a:latin typeface="Frutiger 55 Roman" panose="00000400000000000000" pitchFamily="2" charset="0"/>
              </a:rPr>
              <a:t>JO 2015, A59, qui annule </a:t>
            </a:r>
            <a:r>
              <a:rPr lang="fr-CH" sz="1600" b="1" dirty="0">
                <a:latin typeface="Frutiger 55 Roman" panose="00000400000000000000" pitchFamily="2" charset="0"/>
              </a:rPr>
              <a:t>JO 2010, 320, </a:t>
            </a:r>
            <a:r>
              <a:rPr lang="fr-CH" sz="1600" dirty="0">
                <a:latin typeface="Frutiger 55 Roman" panose="00000400000000000000" pitchFamily="2" charset="0"/>
              </a:rPr>
              <a:t>]</a:t>
            </a: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itchFamily="2" charset="0"/>
            </a:endParaRP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anose="00000400000000000000" pitchFamily="2" charset="0"/>
            </a:endParaRPr>
          </a:p>
          <a:p>
            <a:pPr>
              <a:lnSpc>
                <a:spcPct val="120000"/>
              </a:lnSpc>
              <a:buClr>
                <a:srgbClr val="FFC000"/>
              </a:buClr>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Tree>
    <p:extLst>
      <p:ext uri="{BB962C8B-B14F-4D97-AF65-F5344CB8AC3E}">
        <p14:creationId xmlns:p14="http://schemas.microsoft.com/office/powerpoint/2010/main" val="5041064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0" y="84537"/>
            <a:ext cx="5080959"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Unité d’invention – ISA 3</a:t>
            </a:r>
            <a:r>
              <a:rPr lang="fr-CH" sz="2000" dirty="0" smtClean="0">
                <a:solidFill>
                  <a:schemeClr val="bg1"/>
                </a:solidFill>
                <a:latin typeface="Frutiger 45 Light" pitchFamily="2" charset="0"/>
                <a:cs typeface="Frutiger LT 55 Roman"/>
              </a:rPr>
              <a:t>/4</a:t>
            </a:r>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160463" y="1601788"/>
            <a:ext cx="7559675" cy="4751387"/>
          </a:xfrm>
          <a:prstGeom prst="rect">
            <a:avLst/>
          </a:prstGeom>
          <a:noFill/>
          <a:ln w="9525">
            <a:noFill/>
            <a:miter lim="800000"/>
            <a:headEnd/>
            <a:tailEnd/>
          </a:ln>
        </p:spPr>
        <p:txBody>
          <a:bodyPr/>
          <a:lstStyle/>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Si la réserve est jugée justifiée, la taxe(s) additionnelle(s) est remboursée en totalité ou en partie [R40.2c) PCT]</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L’ISA peut également exiger le payement d’une </a:t>
            </a:r>
            <a:r>
              <a:rPr lang="fr-CH" sz="1600" u="sng" dirty="0">
                <a:latin typeface="Frutiger 55 Roman" panose="00000400000000000000" pitchFamily="2" charset="0"/>
              </a:rPr>
              <a:t>taxe de réserve </a:t>
            </a:r>
            <a:r>
              <a:rPr lang="fr-CH" sz="1600" dirty="0">
                <a:latin typeface="Frutiger 55 Roman" panose="00000400000000000000" pitchFamily="2" charset="0"/>
              </a:rPr>
              <a:t>[R40.1iii)+R40.2e)]</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L’OEB/ISA fixe cette taxe dans la R158(3) CBE + A2.21 RRT (</a:t>
            </a:r>
            <a:r>
              <a:rPr lang="fr-CH" sz="1600" dirty="0">
                <a:latin typeface="Frutiger 55 Roman" panose="00000400000000000000" pitchFamily="2" charset="0"/>
              </a:rPr>
              <a:t>865 </a:t>
            </a:r>
            <a:r>
              <a:rPr lang="fr-CH" sz="1600" dirty="0">
                <a:latin typeface="Frutiger 55 Roman" panose="00000400000000000000" pitchFamily="2" charset="0"/>
              </a:rPr>
              <a:t>euro)</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Cette taxe de réserve est totalement remboursée si l’ISA estime que la réserve était justifiée</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itchFamily="2" charset="0"/>
            </a:endParaRP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anose="00000400000000000000" pitchFamily="2" charset="0"/>
            </a:endParaRPr>
          </a:p>
          <a:p>
            <a:pPr>
              <a:lnSpc>
                <a:spcPct val="120000"/>
              </a:lnSpc>
              <a:buClr>
                <a:srgbClr val="FFC000"/>
              </a:buClr>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Tree>
    <p:extLst>
      <p:ext uri="{BB962C8B-B14F-4D97-AF65-F5344CB8AC3E}">
        <p14:creationId xmlns:p14="http://schemas.microsoft.com/office/powerpoint/2010/main" val="22928843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0" y="84537"/>
            <a:ext cx="5080959"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Unité d’invention – ISA </a:t>
            </a:r>
            <a:r>
              <a:rPr lang="fr-CH" sz="2000" dirty="0" smtClean="0">
                <a:solidFill>
                  <a:schemeClr val="bg1"/>
                </a:solidFill>
                <a:latin typeface="Frutiger 45 Light" pitchFamily="2" charset="0"/>
                <a:cs typeface="Frutiger LT 55 Roman"/>
              </a:rPr>
              <a:t>4/4</a:t>
            </a:r>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contenu 5"/>
          <p:cNvSpPr txBox="1">
            <a:spLocks/>
          </p:cNvSpPr>
          <p:nvPr/>
        </p:nvSpPr>
        <p:spPr bwMode="auto">
          <a:xfrm>
            <a:off x="1160463" y="1601788"/>
            <a:ext cx="7559675" cy="4751387"/>
          </a:xfrm>
          <a:prstGeom prst="rect">
            <a:avLst/>
          </a:prstGeom>
          <a:noFill/>
          <a:ln w="9525">
            <a:noFill/>
            <a:miter lim="800000"/>
            <a:headEnd/>
            <a:tailEnd/>
          </a:ln>
        </p:spPr>
        <p:txBody>
          <a:bodyPr/>
          <a:lstStyle/>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En l’absence de paiement de la taxe(s) additionnelle(s), seulement l’invention revendiquée en premier lieu sera recherchée [A17.3a) PCT]</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En l’absence de paiement de la taxe(s) additionnelle(s), même si l’IPER est demandé, la constatation de non-unité ne peut pas être révisée au cours de l’IPER [R66.1e) PCT et R66.2a) PCT]</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itchFamily="2" charset="0"/>
            </a:endParaRP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anose="00000400000000000000" pitchFamily="2" charset="0"/>
            </a:endParaRPr>
          </a:p>
          <a:p>
            <a:pPr>
              <a:lnSpc>
                <a:spcPct val="120000"/>
              </a:lnSpc>
              <a:buClr>
                <a:srgbClr val="FFC000"/>
              </a:buClr>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Tree>
    <p:extLst>
      <p:ext uri="{BB962C8B-B14F-4D97-AF65-F5344CB8AC3E}">
        <p14:creationId xmlns:p14="http://schemas.microsoft.com/office/powerpoint/2010/main" val="21172627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0" y="84537"/>
            <a:ext cx="5080959"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Unité d’invention – SISA 1/2</a:t>
            </a:r>
          </a:p>
          <a:p>
            <a:pPr algn="l"/>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160463" y="1601788"/>
            <a:ext cx="7559675" cy="4751387"/>
          </a:xfrm>
          <a:prstGeom prst="rect">
            <a:avLst/>
          </a:prstGeom>
          <a:noFill/>
          <a:ln w="9525">
            <a:noFill/>
            <a:miter lim="800000"/>
            <a:headEnd/>
            <a:tailEnd/>
          </a:ln>
        </p:spPr>
        <p:txBody>
          <a:bodyPr/>
          <a:lstStyle/>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SISA </a:t>
            </a:r>
            <a:r>
              <a:rPr lang="fr-CH" sz="1600" dirty="0">
                <a:latin typeface="Frutiger 55 Roman" panose="00000400000000000000" pitchFamily="2" charset="0"/>
                <a:sym typeface="Symbol" panose="05050102010706020507" pitchFamily="18" charset="2"/>
              </a:rPr>
              <a:t> </a:t>
            </a:r>
            <a:r>
              <a:rPr lang="fr-CH" sz="1600" dirty="0">
                <a:latin typeface="Frutiger 55 Roman" panose="00000400000000000000" pitchFamily="2" charset="0"/>
              </a:rPr>
              <a:t>R45bis PCT</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L’ISA qui a effectué la recherche internationale ne peut pas être compétente pour effectuer une recherche internationale supplémentaire en tant que SISA</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L’OEB est SISA depuis le 01.07.2010 [</a:t>
            </a:r>
            <a:r>
              <a:rPr lang="fr-CH" sz="1600" b="1" dirty="0">
                <a:latin typeface="Frutiger 55 Roman" panose="00000400000000000000" pitchFamily="2" charset="0"/>
              </a:rPr>
              <a:t>JO 2009, 593</a:t>
            </a:r>
            <a:r>
              <a:rPr lang="fr-CH" sz="1600" dirty="0">
                <a:latin typeface="Frutiger 55 Roman" panose="00000400000000000000" pitchFamily="2" charset="0"/>
              </a:rPr>
              <a:t>]</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Le déposant peut demander à la SISA d’effectuer la recherche sur une invention différente de celle recherchée par l’ISA [R45bis.1d) PCT]</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Une seule invention peut être recherchée par la SISA. </a:t>
            </a:r>
            <a:br>
              <a:rPr lang="fr-CH" sz="1600" dirty="0">
                <a:latin typeface="Frutiger 55 Roman" panose="00000400000000000000" pitchFamily="2" charset="0"/>
              </a:rPr>
            </a:br>
            <a:r>
              <a:rPr lang="fr-CH" sz="1600" dirty="0">
                <a:latin typeface="Frutiger 55 Roman" panose="00000400000000000000" pitchFamily="2" charset="0"/>
              </a:rPr>
              <a:t>Pas de possibilité de payer des taxes additionnelles [R45bis.6 PCT]</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itchFamily="2" charset="0"/>
            </a:endParaRP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anose="00000400000000000000" pitchFamily="2" charset="0"/>
            </a:endParaRPr>
          </a:p>
          <a:p>
            <a:pPr>
              <a:lnSpc>
                <a:spcPct val="120000"/>
              </a:lnSpc>
              <a:buClr>
                <a:srgbClr val="FFC000"/>
              </a:buClr>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Tree>
    <p:extLst>
      <p:ext uri="{BB962C8B-B14F-4D97-AF65-F5344CB8AC3E}">
        <p14:creationId xmlns:p14="http://schemas.microsoft.com/office/powerpoint/2010/main" val="22205002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0" y="84537"/>
            <a:ext cx="5080959"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Unité d’invention – SISA </a:t>
            </a:r>
            <a:r>
              <a:rPr lang="fr-CH" sz="2000" dirty="0" smtClean="0">
                <a:solidFill>
                  <a:schemeClr val="bg1"/>
                </a:solidFill>
                <a:latin typeface="Frutiger 45 Light" pitchFamily="2" charset="0"/>
                <a:cs typeface="Frutiger LT 55 Roman"/>
              </a:rPr>
              <a:t>2/2</a:t>
            </a:r>
            <a:endParaRPr lang="fr-CH" sz="2000" dirty="0">
              <a:solidFill>
                <a:schemeClr val="bg1"/>
              </a:solidFill>
              <a:latin typeface="Frutiger 45 Light" pitchFamily="2" charset="0"/>
              <a:cs typeface="Frutiger LT 55 Roman"/>
            </a:endParaRPr>
          </a:p>
          <a:p>
            <a:pPr algn="l"/>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contenu 5"/>
          <p:cNvSpPr txBox="1">
            <a:spLocks/>
          </p:cNvSpPr>
          <p:nvPr/>
        </p:nvSpPr>
        <p:spPr bwMode="auto">
          <a:xfrm>
            <a:off x="1160463" y="1601788"/>
            <a:ext cx="7559675" cy="4751387"/>
          </a:xfrm>
          <a:prstGeom prst="rect">
            <a:avLst/>
          </a:prstGeom>
          <a:noFill/>
          <a:ln w="9525">
            <a:noFill/>
            <a:miter lim="800000"/>
            <a:headEnd/>
            <a:tailEnd/>
          </a:ln>
        </p:spPr>
        <p:txBody>
          <a:bodyPr/>
          <a:lstStyle/>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Si pour la SISA </a:t>
            </a:r>
            <a:r>
              <a:rPr lang="fr-CH" sz="1600" dirty="0">
                <a:latin typeface="Frutiger 55 Roman" panose="00000400000000000000" pitchFamily="2" charset="0"/>
                <a:sym typeface="Symbol" panose="05050102010706020507" pitchFamily="18" charset="2"/>
              </a:rPr>
              <a:t>il n’y pas d’unité, elle le notifie au déposant en l’informant de la possibilité de demander un réexamen de cette opinion [R45bis.6a)ii) PCT]</a:t>
            </a: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DD pour demander le réexamen: 1 mois à compter de la date de la notification [R45bis.6c) PCT]</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Taxe de réexamen pour OEB/SISA: </a:t>
            </a:r>
            <a:r>
              <a:rPr lang="fr-CH" sz="1600" dirty="0">
                <a:latin typeface="Frutiger 55 Roman" panose="00000400000000000000" pitchFamily="2" charset="0"/>
              </a:rPr>
              <a:t>865 </a:t>
            </a:r>
            <a:r>
              <a:rPr lang="fr-CH" sz="1600" dirty="0">
                <a:latin typeface="Frutiger 55 Roman" panose="00000400000000000000" pitchFamily="2" charset="0"/>
              </a:rPr>
              <a:t>euro [R45bis.6c) PCT, A2.22 RRT CBE]</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Si SISA estime lors du réexamen qu’il y avait unité, la taxe est remboursée</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itchFamily="2" charset="0"/>
            </a:endParaRP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anose="00000400000000000000" pitchFamily="2" charset="0"/>
            </a:endParaRPr>
          </a:p>
          <a:p>
            <a:pPr>
              <a:lnSpc>
                <a:spcPct val="120000"/>
              </a:lnSpc>
              <a:buClr>
                <a:srgbClr val="FFC000"/>
              </a:buClr>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Tree>
    <p:extLst>
      <p:ext uri="{BB962C8B-B14F-4D97-AF65-F5344CB8AC3E}">
        <p14:creationId xmlns:p14="http://schemas.microsoft.com/office/powerpoint/2010/main" val="253749291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7"/>
            <a:ext cx="9144000" cy="6858000"/>
          </a:xfrm>
          <a:prstGeom prst="rect">
            <a:avLst/>
          </a:prstGeom>
        </p:spPr>
      </p:pic>
      <p:sp>
        <p:nvSpPr>
          <p:cNvPr id="4" name="Sous-titre 2"/>
          <p:cNvSpPr txBox="1">
            <a:spLocks/>
          </p:cNvSpPr>
          <p:nvPr/>
        </p:nvSpPr>
        <p:spPr>
          <a:xfrm>
            <a:off x="3631720" y="84537"/>
            <a:ext cx="5080959"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Unité d’invention – </a:t>
            </a:r>
            <a:r>
              <a:rPr lang="fr-CH" sz="2000" dirty="0" smtClean="0">
                <a:solidFill>
                  <a:schemeClr val="bg1"/>
                </a:solidFill>
                <a:latin typeface="Frutiger 45 Light" pitchFamily="2" charset="0"/>
                <a:cs typeface="Frutiger LT 55 Roman"/>
              </a:rPr>
              <a:t>IPEA 1/2</a:t>
            </a:r>
            <a:endParaRPr lang="fr-CH" sz="2000" dirty="0">
              <a:solidFill>
                <a:schemeClr val="bg1"/>
              </a:solidFill>
              <a:latin typeface="Frutiger 45 Light" pitchFamily="2" charset="0"/>
              <a:cs typeface="Frutiger LT 55 Roman"/>
            </a:endParaRPr>
          </a:p>
          <a:p>
            <a:pPr algn="l"/>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008063" y="1449388"/>
            <a:ext cx="7559675" cy="4751387"/>
          </a:xfrm>
          <a:prstGeom prst="rect">
            <a:avLst/>
          </a:prstGeom>
          <a:noFill/>
          <a:ln w="9525">
            <a:noFill/>
            <a:miter lim="800000"/>
            <a:headEnd/>
            <a:tailEnd/>
          </a:ln>
        </p:spPr>
        <p:txBody>
          <a:bodyPr/>
          <a:lstStyle/>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
        <p:nvSpPr>
          <p:cNvPr id="11" name="Espace réservé du contenu 5"/>
          <p:cNvSpPr txBox="1">
            <a:spLocks/>
          </p:cNvSpPr>
          <p:nvPr/>
        </p:nvSpPr>
        <p:spPr bwMode="auto">
          <a:xfrm>
            <a:off x="1160463" y="1601788"/>
            <a:ext cx="7559675" cy="4751387"/>
          </a:xfrm>
          <a:prstGeom prst="rect">
            <a:avLst/>
          </a:prstGeom>
          <a:noFill/>
          <a:ln w="9525">
            <a:noFill/>
            <a:miter lim="800000"/>
            <a:headEnd/>
            <a:tailEnd/>
          </a:ln>
        </p:spPr>
        <p:txBody>
          <a:bodyPr/>
          <a:lstStyle/>
          <a:p>
            <a:pPr marL="342900" indent="-342900">
              <a:lnSpc>
                <a:spcPct val="120000"/>
              </a:lnSpc>
              <a:buClr>
                <a:srgbClr val="FFC000"/>
              </a:buClr>
              <a:buFont typeface="Wingdings" pitchFamily="2" charset="2"/>
              <a:buChar char="Ø"/>
              <a:defRPr/>
            </a:pPr>
            <a:endParaRPr lang="fr-CH" sz="160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a:latin typeface="Frutiger 55 Roman" panose="00000400000000000000" pitchFamily="2" charset="0"/>
              </a:rPr>
              <a:t>La compétence de l’OEB en tant qu’IPEA est prévue par l’A152 CBE [</a:t>
            </a:r>
            <a:r>
              <a:rPr lang="fr-CH" sz="1600" b="1">
                <a:latin typeface="Frutiger 55 Roman" panose="00000400000000000000" pitchFamily="2" charset="0"/>
              </a:rPr>
              <a:t>JO 2010, 304</a:t>
            </a:r>
            <a:r>
              <a:rPr lang="fr-CH" sz="1600">
                <a:latin typeface="Frutiger 55 Roman" panose="00000400000000000000" pitchFamily="2" charset="0"/>
              </a:rPr>
              <a:t>]</a:t>
            </a:r>
          </a:p>
          <a:p>
            <a:pPr marL="342900" indent="-342900">
              <a:lnSpc>
                <a:spcPct val="120000"/>
              </a:lnSpc>
              <a:buClr>
                <a:srgbClr val="FFC000"/>
              </a:buClr>
              <a:buFont typeface="Wingdings" pitchFamily="2" charset="2"/>
              <a:buChar char="Ø"/>
              <a:defRPr/>
            </a:pPr>
            <a:endParaRPr lang="fr-CH" sz="160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kern="0">
                <a:solidFill>
                  <a:srgbClr val="404B56"/>
                </a:solidFill>
                <a:latin typeface="Frutiger 55 Roman" pitchFamily="2" charset="0"/>
              </a:rPr>
              <a:t>Si l’IPEA estime que l’exigence d’unité d’invention n’est pas satisfaite, elle invite le déposant à payer des </a:t>
            </a:r>
            <a:r>
              <a:rPr lang="fr-CH" sz="1600" u="sng" kern="0">
                <a:solidFill>
                  <a:srgbClr val="404B56"/>
                </a:solidFill>
                <a:latin typeface="Frutiger 55 Roman" pitchFamily="2" charset="0"/>
              </a:rPr>
              <a:t>taxes additionnelles</a:t>
            </a:r>
            <a:r>
              <a:rPr lang="fr-CH" sz="1600" kern="0">
                <a:solidFill>
                  <a:srgbClr val="404B56"/>
                </a:solidFill>
                <a:effectLst>
                  <a:outerShdw blurRad="38100" dist="38100" dir="2700000" algn="tl">
                    <a:srgbClr val="000000">
                      <a:alpha val="43137"/>
                    </a:srgbClr>
                  </a:outerShdw>
                </a:effectLst>
                <a:latin typeface="Frutiger 55 Roman" pitchFamily="2" charset="0"/>
              </a:rPr>
              <a:t> </a:t>
            </a:r>
            <a:r>
              <a:rPr lang="fr-CH" sz="1600" kern="0">
                <a:solidFill>
                  <a:srgbClr val="404B56"/>
                </a:solidFill>
                <a:latin typeface="Frutiger 55 Roman" pitchFamily="2" charset="0"/>
              </a:rPr>
              <a:t>[A34.3a) PCT, R68.2 PCT]]</a:t>
            </a:r>
          </a:p>
          <a:p>
            <a:pPr marL="342900" indent="-342900">
              <a:lnSpc>
                <a:spcPct val="120000"/>
              </a:lnSpc>
              <a:buClr>
                <a:srgbClr val="FFC000"/>
              </a:buClr>
              <a:buFont typeface="Wingdings" pitchFamily="2" charset="2"/>
              <a:buChar char="Ø"/>
              <a:defRPr/>
            </a:pPr>
            <a:endParaRPr lang="fr-CH" sz="1600" kern="0">
              <a:solidFill>
                <a:srgbClr val="404B56"/>
              </a:solidFill>
              <a:latin typeface="Frutiger 55 Roman" pitchFamily="2" charset="0"/>
            </a:endParaRPr>
          </a:p>
          <a:p>
            <a:pPr marL="342900" indent="-342900">
              <a:lnSpc>
                <a:spcPct val="120000"/>
              </a:lnSpc>
              <a:buClr>
                <a:srgbClr val="FFC000"/>
              </a:buClr>
              <a:buFont typeface="Wingdings" pitchFamily="2" charset="2"/>
              <a:buChar char="Ø"/>
              <a:defRPr/>
            </a:pPr>
            <a:r>
              <a:rPr lang="fr-CH" sz="1600" kern="0">
                <a:solidFill>
                  <a:srgbClr val="404B56"/>
                </a:solidFill>
                <a:latin typeface="Frutiger 55 Roman" pitchFamily="2" charset="0"/>
              </a:rPr>
              <a:t>Pour l’OEB/IPEA cette taxe est prévue par la R158(2) CBE + A2.19 RRT </a:t>
            </a:r>
            <a:br>
              <a:rPr lang="fr-CH" sz="1600" kern="0">
                <a:solidFill>
                  <a:srgbClr val="404B56"/>
                </a:solidFill>
                <a:latin typeface="Frutiger 55 Roman" pitchFamily="2" charset="0"/>
              </a:rPr>
            </a:br>
            <a:r>
              <a:rPr lang="fr-CH" sz="1600" kern="0">
                <a:solidFill>
                  <a:srgbClr val="404B56"/>
                </a:solidFill>
                <a:latin typeface="Frutiger 55 Roman" pitchFamily="2" charset="0"/>
              </a:rPr>
              <a:t>(1930 euro)</a:t>
            </a:r>
          </a:p>
          <a:p>
            <a:pPr marL="342900" indent="-342900">
              <a:lnSpc>
                <a:spcPct val="120000"/>
              </a:lnSpc>
              <a:buClr>
                <a:srgbClr val="FFC000"/>
              </a:buClr>
              <a:buFont typeface="Wingdings" pitchFamily="2" charset="2"/>
              <a:buChar char="Ø"/>
              <a:defRPr/>
            </a:pPr>
            <a:endParaRPr lang="fr-CH" sz="1600" kern="0">
              <a:solidFill>
                <a:srgbClr val="404B56"/>
              </a:solidFill>
              <a:latin typeface="Frutiger 55 Roman" pitchFamily="2" charset="0"/>
            </a:endParaRPr>
          </a:p>
          <a:p>
            <a:pPr marL="342900" indent="-342900">
              <a:lnSpc>
                <a:spcPct val="120000"/>
              </a:lnSpc>
              <a:buClr>
                <a:srgbClr val="FFC000"/>
              </a:buClr>
              <a:buFont typeface="Wingdings" pitchFamily="2" charset="2"/>
              <a:buChar char="Ø"/>
              <a:defRPr/>
            </a:pPr>
            <a:r>
              <a:rPr lang="fr-CH" sz="1600" kern="0">
                <a:solidFill>
                  <a:srgbClr val="404B56"/>
                </a:solidFill>
                <a:latin typeface="Frutiger 55 Roman" pitchFamily="2" charset="0"/>
              </a:rPr>
              <a:t>Ces taxes doivent être payées à l’IPEA dans 1 mois à compter de la date de l’invitation [R68.2iii) PCT]</a:t>
            </a:r>
            <a:endParaRPr lang="fr-CH" sz="1600" kern="0" dirty="0">
              <a:solidFill>
                <a:srgbClr val="404B56"/>
              </a:solidFill>
              <a:latin typeface="Frutiger 55 Roman" pitchFamily="2" charset="0"/>
            </a:endParaRPr>
          </a:p>
        </p:txBody>
      </p:sp>
    </p:spTree>
    <p:extLst>
      <p:ext uri="{BB962C8B-B14F-4D97-AF65-F5344CB8AC3E}">
        <p14:creationId xmlns:p14="http://schemas.microsoft.com/office/powerpoint/2010/main" val="474198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2" y="48304"/>
            <a:ext cx="9144000" cy="6858000"/>
          </a:xfrm>
          <a:prstGeom prst="rect">
            <a:avLst/>
          </a:prstGeom>
        </p:spPr>
      </p:pic>
      <p:sp>
        <p:nvSpPr>
          <p:cNvPr id="4" name="Sous-titre 2"/>
          <p:cNvSpPr txBox="1">
            <a:spLocks/>
          </p:cNvSpPr>
          <p:nvPr/>
        </p:nvSpPr>
        <p:spPr>
          <a:xfrm>
            <a:off x="3631720" y="84537"/>
            <a:ext cx="5080959"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Unité d’invention – </a:t>
            </a:r>
            <a:r>
              <a:rPr lang="fr-CH" sz="2000" dirty="0" smtClean="0">
                <a:solidFill>
                  <a:schemeClr val="bg1"/>
                </a:solidFill>
                <a:latin typeface="Frutiger 45 Light" pitchFamily="2" charset="0"/>
                <a:cs typeface="Frutiger LT 55 Roman"/>
              </a:rPr>
              <a:t>IPEA 2/2</a:t>
            </a:r>
            <a:endParaRPr lang="fr-CH" sz="2000" dirty="0">
              <a:solidFill>
                <a:schemeClr val="bg1"/>
              </a:solidFill>
              <a:latin typeface="Frutiger 45 Light" pitchFamily="2" charset="0"/>
              <a:cs typeface="Frutiger LT 55 Roman"/>
            </a:endParaRPr>
          </a:p>
          <a:p>
            <a:pPr algn="l"/>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008063" y="1449388"/>
            <a:ext cx="7559675" cy="4751387"/>
          </a:xfrm>
          <a:prstGeom prst="rect">
            <a:avLst/>
          </a:prstGeom>
          <a:noFill/>
          <a:ln w="9525">
            <a:noFill/>
            <a:miter lim="800000"/>
            <a:headEnd/>
            <a:tailEnd/>
          </a:ln>
        </p:spPr>
        <p:txBody>
          <a:bodyPr/>
          <a:lstStyle/>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
        <p:nvSpPr>
          <p:cNvPr id="9" name="Espace réservé du contenu 5"/>
          <p:cNvSpPr txBox="1">
            <a:spLocks/>
          </p:cNvSpPr>
          <p:nvPr/>
        </p:nvSpPr>
        <p:spPr bwMode="auto">
          <a:xfrm>
            <a:off x="1160463" y="1601788"/>
            <a:ext cx="7559675" cy="4751387"/>
          </a:xfrm>
          <a:prstGeom prst="rect">
            <a:avLst/>
          </a:prstGeom>
          <a:noFill/>
          <a:ln w="9525">
            <a:noFill/>
            <a:miter lim="800000"/>
            <a:headEnd/>
            <a:tailEnd/>
          </a:ln>
        </p:spPr>
        <p:txBody>
          <a:bodyPr/>
          <a:lstStyle/>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Procédure de réserve [R68.2 PCT, R68.3 PCT] similaire à l’ISA</a:t>
            </a: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kern="0" dirty="0">
                <a:solidFill>
                  <a:srgbClr val="404B56"/>
                </a:solidFill>
                <a:latin typeface="Frutiger 55 Roman" panose="00000400000000000000" pitchFamily="2" charset="0"/>
              </a:rPr>
              <a:t>Taxe de réserve pour l’OEB: </a:t>
            </a:r>
            <a:r>
              <a:rPr lang="fr-CH" sz="1600" kern="0" dirty="0">
                <a:solidFill>
                  <a:srgbClr val="404B56"/>
                </a:solidFill>
                <a:latin typeface="Frutiger 55 Roman" panose="00000400000000000000" pitchFamily="2" charset="0"/>
              </a:rPr>
              <a:t>865 </a:t>
            </a:r>
            <a:r>
              <a:rPr lang="fr-CH" sz="1600" kern="0" dirty="0">
                <a:solidFill>
                  <a:srgbClr val="404B56"/>
                </a:solidFill>
                <a:latin typeface="Frutiger 55 Roman" panose="00000400000000000000" pitchFamily="2" charset="0"/>
              </a:rPr>
              <a:t>euro [R158(3) CBE, A2.21 RRT]</a:t>
            </a: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En l’absence de paiement de la taxe(s) additionnelle(s), seule l’invention revendiquée en premier lieu sera recherchée [A34.4c) PCT, R68.5 PCT]</a:t>
            </a: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itchFamily="2" charset="0"/>
            </a:endParaRP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anose="00000400000000000000" pitchFamily="2" charset="0"/>
            </a:endParaRPr>
          </a:p>
          <a:p>
            <a:pPr>
              <a:lnSpc>
                <a:spcPct val="120000"/>
              </a:lnSpc>
              <a:buClr>
                <a:srgbClr val="FFC000"/>
              </a:buClr>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Tree>
    <p:extLst>
      <p:ext uri="{BB962C8B-B14F-4D97-AF65-F5344CB8AC3E}">
        <p14:creationId xmlns:p14="http://schemas.microsoft.com/office/powerpoint/2010/main" val="30083763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2" y="48304"/>
            <a:ext cx="9144000" cy="6858000"/>
          </a:xfrm>
          <a:prstGeom prst="rect">
            <a:avLst/>
          </a:prstGeom>
        </p:spPr>
      </p:pic>
      <p:sp>
        <p:nvSpPr>
          <p:cNvPr id="4" name="Sous-titre 2"/>
          <p:cNvSpPr txBox="1">
            <a:spLocks/>
          </p:cNvSpPr>
          <p:nvPr/>
        </p:nvSpPr>
        <p:spPr>
          <a:xfrm>
            <a:off x="3631720" y="84537"/>
            <a:ext cx="5450368"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Unité d’invention – Phase régionale EP </a:t>
            </a:r>
            <a:r>
              <a:rPr lang="fr-CH" sz="2000" dirty="0" smtClean="0">
                <a:solidFill>
                  <a:schemeClr val="bg1"/>
                </a:solidFill>
                <a:latin typeface="Frutiger 45 Light" pitchFamily="2" charset="0"/>
                <a:cs typeface="Frutiger LT 55 Roman"/>
              </a:rPr>
              <a:t>1/10</a:t>
            </a:r>
            <a:endParaRPr lang="fr-CH" sz="2000" dirty="0">
              <a:solidFill>
                <a:schemeClr val="bg1"/>
              </a:solidFill>
              <a:latin typeface="Frutiger 45 Light" pitchFamily="2" charset="0"/>
              <a:cs typeface="Frutiger LT 55 Roman"/>
            </a:endParaRPr>
          </a:p>
          <a:p>
            <a:pPr algn="l"/>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008063" y="1449388"/>
            <a:ext cx="7559675" cy="4751387"/>
          </a:xfrm>
          <a:prstGeom prst="rect">
            <a:avLst/>
          </a:prstGeom>
          <a:noFill/>
          <a:ln w="9525">
            <a:noFill/>
            <a:miter lim="800000"/>
            <a:headEnd/>
            <a:tailEnd/>
          </a:ln>
        </p:spPr>
        <p:txBody>
          <a:bodyPr/>
          <a:lstStyle/>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
        <p:nvSpPr>
          <p:cNvPr id="9" name="Espace réservé du contenu 5"/>
          <p:cNvSpPr txBox="1">
            <a:spLocks/>
          </p:cNvSpPr>
          <p:nvPr/>
        </p:nvSpPr>
        <p:spPr bwMode="auto">
          <a:xfrm>
            <a:off x="1160463" y="1601788"/>
            <a:ext cx="7559675" cy="4751387"/>
          </a:xfrm>
          <a:prstGeom prst="rect">
            <a:avLst/>
          </a:prstGeom>
          <a:noFill/>
          <a:ln w="9525">
            <a:noFill/>
            <a:miter lim="800000"/>
            <a:headEnd/>
            <a:tailEnd/>
          </a:ln>
        </p:spPr>
        <p:txBody>
          <a:bodyPr/>
          <a:lstStyle/>
          <a:p>
            <a:pPr>
              <a:lnSpc>
                <a:spcPct val="120000"/>
              </a:lnSpc>
              <a:buClr>
                <a:srgbClr val="FFC000"/>
              </a:buClr>
              <a:defRPr/>
            </a:pPr>
            <a:r>
              <a:rPr lang="fr-CH" sz="1600" b="1" kern="0" dirty="0">
                <a:solidFill>
                  <a:srgbClr val="6093BB"/>
                </a:solidFill>
                <a:latin typeface="Frutiger 45 Light" pitchFamily="2" charset="0"/>
              </a:rPr>
              <a:t>R164 «</a:t>
            </a:r>
            <a:r>
              <a:rPr lang="fr-CH" sz="1600" b="1" kern="0" dirty="0">
                <a:solidFill>
                  <a:srgbClr val="6093BB"/>
                </a:solidFill>
                <a:latin typeface="Frutiger 45 Light" pitchFamily="2" charset="0"/>
              </a:rPr>
              <a:t>ancienne»: </a:t>
            </a:r>
            <a:r>
              <a:rPr lang="fr-CH" sz="1600" b="1" kern="0" dirty="0">
                <a:solidFill>
                  <a:srgbClr val="6093BB"/>
                </a:solidFill>
                <a:latin typeface="Frutiger 45 Light" pitchFamily="2" charset="0"/>
              </a:rPr>
              <a:t>Examen de l’unité par l’OEB</a:t>
            </a:r>
          </a:p>
          <a:p>
            <a:pPr>
              <a:lnSpc>
                <a:spcPct val="120000"/>
              </a:lnSpc>
              <a:buClr>
                <a:srgbClr val="FFC000"/>
              </a:buClr>
              <a:defRPr/>
            </a:pPr>
            <a:endParaRPr lang="fr-CH" sz="1600" b="1" kern="0" dirty="0">
              <a:solidFill>
                <a:srgbClr val="6093BB"/>
              </a:solidFill>
              <a:latin typeface="Frutiger 45 Light" pitchFamily="2" charset="0"/>
            </a:endParaRPr>
          </a:p>
          <a:p>
            <a:pPr>
              <a:lnSpc>
                <a:spcPct val="120000"/>
              </a:lnSpc>
              <a:buClr>
                <a:srgbClr val="FFC000"/>
              </a:buClr>
              <a:defRPr/>
            </a:pPr>
            <a:r>
              <a:rPr lang="fr-CH" sz="1600" dirty="0">
                <a:latin typeface="Frutiger 55 Roman" panose="00000400000000000000" pitchFamily="2" charset="0"/>
              </a:rPr>
              <a:t>La demande contient deux inventions A et B, et A </a:t>
            </a:r>
            <a:r>
              <a:rPr lang="fr-CH" sz="1600" dirty="0" err="1">
                <a:latin typeface="Frutiger 55 Roman" panose="00000400000000000000" pitchFamily="2" charset="0"/>
              </a:rPr>
              <a:t>a</a:t>
            </a:r>
            <a:r>
              <a:rPr lang="fr-CH" sz="1600" dirty="0">
                <a:latin typeface="Frutiger 55 Roman" panose="00000400000000000000" pitchFamily="2" charset="0"/>
              </a:rPr>
              <a:t> été recherchée par l’ISA ou la SISA</a:t>
            </a:r>
          </a:p>
          <a:p>
            <a:pPr>
              <a:lnSpc>
                <a:spcPct val="120000"/>
              </a:lnSpc>
              <a:buClr>
                <a:srgbClr val="FFC000"/>
              </a:buClr>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Si ISA </a:t>
            </a:r>
            <a:r>
              <a:rPr lang="fr-CH" sz="1600" dirty="0">
                <a:latin typeface="Frutiger 55 Roman" panose="00000400000000000000" pitchFamily="2" charset="0"/>
                <a:sym typeface="Symbol" panose="05050102010706020507" pitchFamily="18" charset="2"/>
              </a:rPr>
              <a:t> OEB (</a:t>
            </a:r>
            <a:r>
              <a:rPr lang="fr-CH" sz="1600" dirty="0">
                <a:latin typeface="Frutiger 55 Roman" panose="00000400000000000000" pitchFamily="2" charset="0"/>
              </a:rPr>
              <a:t>ou SISA</a:t>
            </a:r>
            <a:r>
              <a:rPr lang="fr-CH" sz="1600" dirty="0">
                <a:latin typeface="Frutiger 55 Roman" panose="00000400000000000000" pitchFamily="2" charset="0"/>
                <a:sym typeface="Symbol" panose="05050102010706020507" pitchFamily="18" charset="2"/>
              </a:rPr>
              <a:t>  OEB), en PN EP il est possible de mettre B en premier lieu. B donc sera recherchée [R164(1)]</a:t>
            </a: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Si ISA </a:t>
            </a:r>
            <a:r>
              <a:rPr lang="fr-CH" sz="1600" dirty="0">
                <a:latin typeface="Frutiger 55 Roman" panose="00000400000000000000" pitchFamily="2" charset="0"/>
                <a:sym typeface="Symbol" panose="05050102010706020507" pitchFamily="18" charset="2"/>
              </a:rPr>
              <a:t>= OEB (</a:t>
            </a:r>
            <a:r>
              <a:rPr lang="fr-CH" sz="1600" dirty="0">
                <a:latin typeface="Frutiger 55 Roman" panose="00000400000000000000" pitchFamily="2" charset="0"/>
              </a:rPr>
              <a:t>ou SISA</a:t>
            </a:r>
            <a:r>
              <a:rPr lang="fr-CH" sz="1600" dirty="0">
                <a:latin typeface="Frutiger 55 Roman" panose="00000400000000000000" pitchFamily="2" charset="0"/>
                <a:sym typeface="Symbol" panose="05050102010706020507" pitchFamily="18" charset="2"/>
              </a:rPr>
              <a:t> = OEB), en PN EP il n’y a pas le RR complémentaire [A153(7), </a:t>
            </a:r>
            <a:r>
              <a:rPr lang="fr-CH" sz="1600" b="1" dirty="0">
                <a:latin typeface="Frutiger 55 Roman" panose="00000400000000000000" pitchFamily="2" charset="0"/>
                <a:sym typeface="Symbol" panose="05050102010706020507" pitchFamily="18" charset="2"/>
              </a:rPr>
              <a:t>JO 2007, 624</a:t>
            </a:r>
            <a:r>
              <a:rPr lang="fr-CH" sz="1600" dirty="0">
                <a:latin typeface="Frutiger 55 Roman" panose="00000400000000000000" pitchFamily="2" charset="0"/>
                <a:sym typeface="Symbol" panose="05050102010706020507" pitchFamily="18" charset="2"/>
              </a:rPr>
              <a:t>] et la demande sera poursuivie seulement pour A [R164(2)]. B peut être protégée par une divisionnaire</a:t>
            </a: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itchFamily="2" charset="0"/>
            </a:endParaRPr>
          </a:p>
          <a:p>
            <a:pPr>
              <a:lnSpc>
                <a:spcPct val="120000"/>
              </a:lnSpc>
              <a:buClr>
                <a:srgbClr val="FFC000"/>
              </a:buClr>
              <a:defRPr/>
            </a:pPr>
            <a:r>
              <a:rPr lang="fr-CH" sz="1600" kern="0" dirty="0">
                <a:solidFill>
                  <a:srgbClr val="404B56"/>
                </a:solidFill>
                <a:latin typeface="Frutiger 55 Roman" pitchFamily="2" charset="0"/>
              </a:rPr>
              <a:t>Donc le déposant pour lequel </a:t>
            </a:r>
            <a:r>
              <a:rPr lang="fr-CH" sz="1600" dirty="0">
                <a:latin typeface="Frutiger 55 Roman" panose="00000400000000000000" pitchFamily="2" charset="0"/>
              </a:rPr>
              <a:t>ISA </a:t>
            </a:r>
            <a:r>
              <a:rPr lang="fr-CH" sz="1600" dirty="0">
                <a:latin typeface="Frutiger 55 Roman" panose="00000400000000000000" pitchFamily="2" charset="0"/>
                <a:sym typeface="Symbol" panose="05050102010706020507" pitchFamily="18" charset="2"/>
              </a:rPr>
              <a:t> OEB (</a:t>
            </a:r>
            <a:r>
              <a:rPr lang="fr-CH" sz="1600" dirty="0">
                <a:latin typeface="Frutiger 55 Roman" panose="00000400000000000000" pitchFamily="2" charset="0"/>
              </a:rPr>
              <a:t>ou SISA</a:t>
            </a:r>
            <a:r>
              <a:rPr lang="fr-CH" sz="1600" dirty="0">
                <a:latin typeface="Frutiger 55 Roman" panose="00000400000000000000" pitchFamily="2" charset="0"/>
                <a:sym typeface="Symbol" panose="05050102010706020507" pitchFamily="18" charset="2"/>
              </a:rPr>
              <a:t>  OEB)</a:t>
            </a:r>
            <a:r>
              <a:rPr lang="fr-CH" sz="1600" kern="0" dirty="0">
                <a:solidFill>
                  <a:srgbClr val="404B56"/>
                </a:solidFill>
                <a:latin typeface="Frutiger 55 Roman" pitchFamily="2" charset="0"/>
              </a:rPr>
              <a:t> n’est pas traité de la même manière que le déposant pour lequel </a:t>
            </a:r>
            <a:r>
              <a:rPr lang="fr-CH" sz="1600" dirty="0">
                <a:latin typeface="Frutiger 55 Roman" panose="00000400000000000000" pitchFamily="2" charset="0"/>
              </a:rPr>
              <a:t>ISA </a:t>
            </a:r>
            <a:r>
              <a:rPr lang="fr-CH" sz="1600" dirty="0">
                <a:latin typeface="Frutiger 55 Roman" panose="00000400000000000000" pitchFamily="2" charset="0"/>
                <a:sym typeface="Symbol" panose="05050102010706020507" pitchFamily="18" charset="2"/>
              </a:rPr>
              <a:t> OEB (</a:t>
            </a:r>
            <a:r>
              <a:rPr lang="fr-CH" sz="1600" dirty="0">
                <a:latin typeface="Frutiger 55 Roman" panose="00000400000000000000" pitchFamily="2" charset="0"/>
              </a:rPr>
              <a:t>ou SISA</a:t>
            </a:r>
            <a:r>
              <a:rPr lang="fr-CH" sz="1600" dirty="0">
                <a:latin typeface="Frutiger 55 Roman" panose="00000400000000000000" pitchFamily="2" charset="0"/>
                <a:sym typeface="Symbol" panose="05050102010706020507" pitchFamily="18" charset="2"/>
              </a:rPr>
              <a:t>  OEB)</a:t>
            </a:r>
            <a:r>
              <a:rPr lang="fr-CH" sz="1600" kern="0" dirty="0">
                <a:solidFill>
                  <a:srgbClr val="404B56"/>
                </a:solidFill>
                <a:latin typeface="Frutiger 55 Roman" pitchFamily="2" charset="0"/>
                <a:sym typeface="Symbol" panose="05050102010706020507" pitchFamily="18" charset="2"/>
              </a:rPr>
              <a:t>, ou </a:t>
            </a:r>
            <a:r>
              <a:rPr lang="fr-CH" sz="1600" kern="0" dirty="0">
                <a:solidFill>
                  <a:srgbClr val="404B56"/>
                </a:solidFill>
                <a:latin typeface="Frutiger 55 Roman" pitchFamily="2" charset="0"/>
              </a:rPr>
              <a:t>ayant choisi la voie EP directe. </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itchFamily="2" charset="0"/>
            </a:endParaRP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anose="00000400000000000000" pitchFamily="2" charset="0"/>
            </a:endParaRPr>
          </a:p>
          <a:p>
            <a:pPr>
              <a:lnSpc>
                <a:spcPct val="120000"/>
              </a:lnSpc>
              <a:buClr>
                <a:srgbClr val="FFC000"/>
              </a:buClr>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Tree>
    <p:extLst>
      <p:ext uri="{BB962C8B-B14F-4D97-AF65-F5344CB8AC3E}">
        <p14:creationId xmlns:p14="http://schemas.microsoft.com/office/powerpoint/2010/main" val="2062725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ous-titre 2"/>
          <p:cNvSpPr txBox="1">
            <a:spLocks/>
          </p:cNvSpPr>
          <p:nvPr/>
        </p:nvSpPr>
        <p:spPr>
          <a:xfrm>
            <a:off x="4592638" y="84537"/>
            <a:ext cx="3179762" cy="5041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2000" dirty="0">
                <a:solidFill>
                  <a:schemeClr val="bg1"/>
                </a:solidFill>
                <a:latin typeface="Frutiger 45 Light" pitchFamily="2" charset="0"/>
                <a:cs typeface="Frutiger LT 55 Roman"/>
              </a:rPr>
              <a:t>Article 82 CBE </a:t>
            </a:r>
            <a:r>
              <a:rPr lang="fr-FR" sz="2000" dirty="0" smtClean="0">
                <a:solidFill>
                  <a:schemeClr val="bg1"/>
                </a:solidFill>
                <a:latin typeface="Frutiger 45 Light" pitchFamily="2" charset="0"/>
                <a:cs typeface="Frutiger LT 55 Roman"/>
              </a:rPr>
              <a:t>4/4</a:t>
            </a:r>
            <a:endParaRPr lang="fr-FR"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Espace réservé du contenu 5"/>
          <p:cNvSpPr txBox="1">
            <a:spLocks/>
          </p:cNvSpPr>
          <p:nvPr/>
        </p:nvSpPr>
        <p:spPr bwMode="auto">
          <a:xfrm>
            <a:off x="1008063" y="1449388"/>
            <a:ext cx="7559675" cy="4751387"/>
          </a:xfrm>
          <a:prstGeom prst="rect">
            <a:avLst/>
          </a:prstGeom>
          <a:noFill/>
          <a:ln w="9525">
            <a:noFill/>
            <a:miter lim="800000"/>
            <a:headEnd/>
            <a:tailEnd/>
          </a:ln>
        </p:spPr>
        <p:txBody>
          <a:bodyPr/>
          <a:lstStyle/>
          <a:p>
            <a:pPr algn="ctr" eaLnBrk="1" hangingPunct="1">
              <a:defRPr/>
            </a:pPr>
            <a:r>
              <a:rPr lang="fr-CH" sz="1600" i="1" dirty="0">
                <a:latin typeface="Frutiger 55 Roman" panose="00000400000000000000" pitchFamily="2" charset="0"/>
              </a:rPr>
              <a:t>Un seul concept inventif général….</a:t>
            </a:r>
          </a:p>
          <a:p>
            <a:pPr algn="ctr" eaLnBrk="1" hangingPunct="1">
              <a:defRPr/>
            </a:pPr>
            <a:endParaRPr lang="fr-CH" sz="1600" i="1" dirty="0">
              <a:latin typeface="Frutiger 55 Roman" panose="00000400000000000000" pitchFamily="2" charset="0"/>
            </a:endParaRPr>
          </a:p>
          <a:p>
            <a:pPr algn="ctr" eaLnBrk="1" hangingPunct="1">
              <a:defRPr/>
            </a:pPr>
            <a:endParaRPr lang="fr-CH" sz="3000" i="1" u="sng" dirty="0">
              <a:latin typeface="Frutiger 55 Roman" panose="00000400000000000000" pitchFamily="2" charset="0"/>
            </a:endParaRPr>
          </a:p>
          <a:p>
            <a:pPr algn="ctr" eaLnBrk="1" hangingPunct="1">
              <a:defRPr/>
            </a:pPr>
            <a:endParaRPr lang="fr-CH" sz="3000" i="1" u="sng" dirty="0">
              <a:latin typeface="Frutiger 55 Roman" panose="00000400000000000000" pitchFamily="2" charset="0"/>
            </a:endParaRPr>
          </a:p>
          <a:p>
            <a:pPr algn="ctr" eaLnBrk="1" hangingPunct="1">
              <a:defRPr/>
            </a:pPr>
            <a:endParaRPr lang="fr-CH" sz="3000" i="1" u="sng" dirty="0">
              <a:latin typeface="Frutiger 55 Roman" panose="00000400000000000000" pitchFamily="2" charset="0"/>
            </a:endParaRPr>
          </a:p>
          <a:p>
            <a:pPr algn="ctr" eaLnBrk="1" hangingPunct="1">
              <a:defRPr/>
            </a:pPr>
            <a:r>
              <a:rPr lang="fr-CH" sz="3000" i="1" u="sng" dirty="0">
                <a:latin typeface="Frutiger 55 Roman" panose="00000400000000000000" pitchFamily="2" charset="0"/>
              </a:rPr>
              <a:t>DEFINITION??</a:t>
            </a:r>
          </a:p>
          <a:p>
            <a:pPr eaLnBrk="1" hangingPunct="1">
              <a:defRPr/>
            </a:pPr>
            <a:endParaRPr lang="fr-CH" sz="1600" i="1" dirty="0">
              <a:latin typeface="Frutiger 55 Roman" panose="00000400000000000000" pitchFamily="2" charset="0"/>
            </a:endParaRPr>
          </a:p>
          <a:p>
            <a:pPr>
              <a:lnSpc>
                <a:spcPct val="120000"/>
              </a:lnSpc>
              <a:buClr>
                <a:srgbClr val="FFC000"/>
              </a:buClr>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FR"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FR"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Tree>
    <p:extLst>
      <p:ext uri="{BB962C8B-B14F-4D97-AF65-F5344CB8AC3E}">
        <p14:creationId xmlns:p14="http://schemas.microsoft.com/office/powerpoint/2010/main" val="154592913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2" y="48304"/>
            <a:ext cx="9144000" cy="6858000"/>
          </a:xfrm>
          <a:prstGeom prst="rect">
            <a:avLst/>
          </a:prstGeom>
        </p:spPr>
      </p:pic>
      <p:sp>
        <p:nvSpPr>
          <p:cNvPr id="4" name="Sous-titre 2"/>
          <p:cNvSpPr txBox="1">
            <a:spLocks/>
          </p:cNvSpPr>
          <p:nvPr/>
        </p:nvSpPr>
        <p:spPr>
          <a:xfrm>
            <a:off x="3631720" y="84537"/>
            <a:ext cx="5450368"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Unité d’invention – Phase régionale EP </a:t>
            </a:r>
            <a:r>
              <a:rPr lang="fr-CH" sz="2000" dirty="0" smtClean="0">
                <a:solidFill>
                  <a:schemeClr val="bg1"/>
                </a:solidFill>
                <a:latin typeface="Frutiger 45 Light" pitchFamily="2" charset="0"/>
                <a:cs typeface="Frutiger LT 55 Roman"/>
              </a:rPr>
              <a:t>2/10</a:t>
            </a:r>
            <a:endParaRPr lang="fr-CH" sz="2000" dirty="0">
              <a:solidFill>
                <a:schemeClr val="bg1"/>
              </a:solidFill>
              <a:latin typeface="Frutiger 45 Light" pitchFamily="2" charset="0"/>
              <a:cs typeface="Frutiger LT 55 Roman"/>
            </a:endParaRPr>
          </a:p>
          <a:p>
            <a:pPr algn="l"/>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008063" y="1449388"/>
            <a:ext cx="7559675" cy="4751387"/>
          </a:xfrm>
          <a:prstGeom prst="rect">
            <a:avLst/>
          </a:prstGeom>
          <a:noFill/>
          <a:ln w="9525">
            <a:noFill/>
            <a:miter lim="800000"/>
            <a:headEnd/>
            <a:tailEnd/>
          </a:ln>
        </p:spPr>
        <p:txBody>
          <a:bodyPr/>
          <a:lstStyle/>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
        <p:nvSpPr>
          <p:cNvPr id="10" name="Espace réservé du contenu 5"/>
          <p:cNvSpPr txBox="1">
            <a:spLocks/>
          </p:cNvSpPr>
          <p:nvPr/>
        </p:nvSpPr>
        <p:spPr bwMode="auto">
          <a:xfrm>
            <a:off x="1160463" y="1447800"/>
            <a:ext cx="7559675" cy="4751388"/>
          </a:xfrm>
          <a:prstGeom prst="rect">
            <a:avLst/>
          </a:prstGeom>
          <a:noFill/>
          <a:ln w="9525">
            <a:noFill/>
            <a:miter lim="800000"/>
            <a:headEnd/>
            <a:tailEnd/>
          </a:ln>
        </p:spPr>
        <p:txBody>
          <a:bodyPr/>
          <a:lstStyle/>
          <a:p>
            <a:pPr>
              <a:lnSpc>
                <a:spcPct val="120000"/>
              </a:lnSpc>
              <a:buClr>
                <a:srgbClr val="FFC000"/>
              </a:buClr>
              <a:defRPr/>
            </a:pPr>
            <a:r>
              <a:rPr lang="fr-CH" sz="1600" b="1" kern="0" dirty="0">
                <a:solidFill>
                  <a:srgbClr val="6093BB"/>
                </a:solidFill>
                <a:latin typeface="Frutiger 45 Light" pitchFamily="2" charset="0"/>
              </a:rPr>
              <a:t>R164 «nouvelle»</a:t>
            </a:r>
          </a:p>
          <a:p>
            <a:pPr>
              <a:lnSpc>
                <a:spcPct val="120000"/>
              </a:lnSpc>
              <a:buClr>
                <a:srgbClr val="FFC000"/>
              </a:buClr>
              <a:defRPr/>
            </a:pPr>
            <a:endParaRPr lang="fr-CH" sz="1600" i="1" dirty="0">
              <a:latin typeface="Frutiger 55 Roman" panose="00000400000000000000" pitchFamily="2" charset="0"/>
            </a:endParaRPr>
          </a:p>
          <a:p>
            <a:pPr>
              <a:lnSpc>
                <a:spcPct val="120000"/>
              </a:lnSpc>
              <a:buClr>
                <a:srgbClr val="FFC000"/>
              </a:buClr>
              <a:defRPr/>
            </a:pPr>
            <a:r>
              <a:rPr lang="fr-CH" sz="1600" i="1" dirty="0">
                <a:latin typeface="Frutiger 55 Roman" panose="00000400000000000000" pitchFamily="2" charset="0"/>
              </a:rPr>
              <a:t>		</a:t>
            </a:r>
            <a:r>
              <a:rPr lang="fr-CH" sz="1600" i="1" dirty="0" smtClean="0">
                <a:latin typeface="Frutiger 55 Roman" panose="00000400000000000000" pitchFamily="2" charset="0"/>
              </a:rPr>
              <a:t>		</a:t>
            </a:r>
            <a:r>
              <a:rPr lang="fr-CH" sz="1600" dirty="0" smtClean="0">
                <a:latin typeface="Frutiger 55 Roman" panose="00000400000000000000" pitchFamily="2" charset="0"/>
              </a:rPr>
              <a:t>Décision </a:t>
            </a:r>
            <a:r>
              <a:rPr lang="fr-CH" sz="1600" dirty="0">
                <a:latin typeface="Frutiger 55 Roman" panose="00000400000000000000" pitchFamily="2" charset="0"/>
              </a:rPr>
              <a:t>du Conseil d’administration du 16 octobre 2013 			</a:t>
            </a:r>
            <a:r>
              <a:rPr lang="fr-CH" sz="1600" dirty="0" smtClean="0">
                <a:latin typeface="Frutiger 55 Roman" panose="00000400000000000000" pitchFamily="2" charset="0"/>
              </a:rPr>
              <a:t>		modifiant </a:t>
            </a:r>
            <a:r>
              <a:rPr lang="fr-CH" sz="1600" dirty="0">
                <a:latin typeface="Frutiger 55 Roman" panose="00000400000000000000" pitchFamily="2" charset="0"/>
              </a:rPr>
              <a:t>les règles 135 et 164 CBE (CA/D 17/13)</a:t>
            </a:r>
          </a:p>
          <a:p>
            <a:pPr>
              <a:lnSpc>
                <a:spcPct val="120000"/>
              </a:lnSpc>
              <a:buClr>
                <a:srgbClr val="FFC000"/>
              </a:buClr>
              <a:defRPr/>
            </a:pPr>
            <a:r>
              <a:rPr lang="fr-CH" sz="1600" dirty="0">
                <a:latin typeface="Frutiger 55 Roman" panose="00000400000000000000" pitchFamily="2" charset="0"/>
              </a:rPr>
              <a:t>		</a:t>
            </a:r>
            <a:r>
              <a:rPr lang="fr-CH" sz="1600" dirty="0" smtClean="0">
                <a:latin typeface="Frutiger 55 Roman" panose="00000400000000000000" pitchFamily="2" charset="0"/>
              </a:rPr>
              <a:t>		</a:t>
            </a:r>
            <a:r>
              <a:rPr lang="fr-CH" sz="1600" b="1" dirty="0" smtClean="0">
                <a:latin typeface="Frutiger 55 Roman" panose="00000400000000000000" pitchFamily="2" charset="0"/>
              </a:rPr>
              <a:t>JO </a:t>
            </a:r>
            <a:r>
              <a:rPr lang="fr-CH" sz="1600" b="1" dirty="0">
                <a:latin typeface="Frutiger 55 Roman" panose="00000400000000000000" pitchFamily="2" charset="0"/>
              </a:rPr>
              <a:t>2013, 503</a:t>
            </a:r>
            <a:r>
              <a:rPr lang="fr-CH" sz="1600" i="1" dirty="0">
                <a:latin typeface="Frutiger 55 Roman" panose="00000400000000000000" pitchFamily="2" charset="0"/>
              </a:rPr>
              <a:t>	</a:t>
            </a:r>
          </a:p>
          <a:p>
            <a:pPr>
              <a:lnSpc>
                <a:spcPct val="120000"/>
              </a:lnSpc>
              <a:buClr>
                <a:srgbClr val="FFC000"/>
              </a:buClr>
              <a:defRPr/>
            </a:pPr>
            <a:endParaRPr lang="fr-CH" sz="1600" i="1" dirty="0">
              <a:latin typeface="Frutiger 55 Roman" panose="00000400000000000000" pitchFamily="2" charset="0"/>
            </a:endParaRP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La nouvelle R164(1) s’applique à toutes les demandes pour lesquelles aucun rapport complémentaire n’a été établi </a:t>
            </a:r>
            <a:r>
              <a:rPr lang="fr-CH" sz="1600" dirty="0" smtClean="0">
                <a:latin typeface="Frutiger 55 Roman" panose="00000400000000000000" pitchFamily="2" charset="0"/>
              </a:rPr>
              <a:t>au 31.10.2014</a:t>
            </a: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La nouvelle R164(2) s’appliquera à toutes les demandes </a:t>
            </a:r>
            <a:r>
              <a:rPr lang="fr-CH" sz="1600" dirty="0" smtClean="0">
                <a:latin typeface="Frutiger 55 Roman" panose="00000400000000000000" pitchFamily="2" charset="0"/>
              </a:rPr>
              <a:t>pour lesquelles une </a:t>
            </a:r>
            <a:r>
              <a:rPr lang="fr-CH" sz="1600" dirty="0">
                <a:latin typeface="Frutiger 55 Roman" panose="00000400000000000000" pitchFamily="2" charset="0"/>
              </a:rPr>
              <a:t>première notification d’examen [A94(3), R71(1) et (2) ou (3)] </a:t>
            </a:r>
            <a:r>
              <a:rPr lang="fr-CH" sz="1600" dirty="0" smtClean="0">
                <a:latin typeface="Frutiger 55 Roman" panose="00000400000000000000" pitchFamily="2" charset="0"/>
              </a:rPr>
              <a:t>n’a pas été établie au 31.10.2014</a:t>
            </a:r>
            <a:endParaRPr lang="fr-CH" sz="1600" i="1" dirty="0">
              <a:latin typeface="Frutiger 55 Roman" panose="00000400000000000000" pitchFamily="2" charset="0"/>
            </a:endParaRPr>
          </a:p>
        </p:txBody>
      </p:sp>
      <p:sp>
        <p:nvSpPr>
          <p:cNvPr id="11" name="Triangle isocèle 10"/>
          <p:cNvSpPr/>
          <p:nvPr/>
        </p:nvSpPr>
        <p:spPr>
          <a:xfrm>
            <a:off x="1295400" y="2024063"/>
            <a:ext cx="1404938" cy="1296987"/>
          </a:xfrm>
          <a:prstGeom prst="triangle">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12" name="ZoneTexte 12"/>
          <p:cNvSpPr txBox="1">
            <a:spLocks noChangeArrowheads="1"/>
          </p:cNvSpPr>
          <p:nvPr/>
        </p:nvSpPr>
        <p:spPr bwMode="auto">
          <a:xfrm>
            <a:off x="1771650" y="2171700"/>
            <a:ext cx="684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buChar char="•"/>
              <a:defRPr sz="3200">
                <a:solidFill>
                  <a:srgbClr val="404B56"/>
                </a:solidFill>
                <a:latin typeface="Frutiger 55 Roman" panose="00000400000000000000" pitchFamily="2" charset="0"/>
              </a:defRPr>
            </a:lvl1pPr>
            <a:lvl2pPr marL="742950" indent="-285750">
              <a:lnSpc>
                <a:spcPct val="120000"/>
              </a:lnSpc>
              <a:buChar char="–"/>
              <a:defRPr sz="2800">
                <a:solidFill>
                  <a:srgbClr val="404B56"/>
                </a:solidFill>
                <a:latin typeface="Frutiger 55 Roman" panose="00000400000000000000" pitchFamily="2" charset="0"/>
              </a:defRPr>
            </a:lvl2pPr>
            <a:lvl3pPr marL="1143000" indent="-228600">
              <a:lnSpc>
                <a:spcPct val="120000"/>
              </a:lnSpc>
              <a:buChar char="•"/>
              <a:defRPr sz="2400">
                <a:solidFill>
                  <a:srgbClr val="404B56"/>
                </a:solidFill>
                <a:latin typeface="Frutiger 55 Roman" panose="00000400000000000000" pitchFamily="2" charset="0"/>
              </a:defRPr>
            </a:lvl3pPr>
            <a:lvl4pPr marL="1600200" indent="-228600">
              <a:lnSpc>
                <a:spcPct val="120000"/>
              </a:lnSpc>
              <a:buChar char="–"/>
              <a:defRPr sz="2000">
                <a:solidFill>
                  <a:srgbClr val="404B56"/>
                </a:solidFill>
                <a:latin typeface="Frutiger 55 Roman" panose="00000400000000000000" pitchFamily="2" charset="0"/>
              </a:defRPr>
            </a:lvl4pPr>
            <a:lvl5pPr marL="2057400" indent="-228600">
              <a:lnSpc>
                <a:spcPct val="120000"/>
              </a:lnSpc>
              <a:buChar char="»"/>
              <a:defRPr sz="2000">
                <a:solidFill>
                  <a:srgbClr val="404B56"/>
                </a:solidFill>
                <a:latin typeface="Frutiger 55 Roman" panose="00000400000000000000" pitchFamily="2" charset="0"/>
              </a:defRPr>
            </a:lvl5pPr>
            <a:lvl6pPr marL="25146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6pPr>
            <a:lvl7pPr marL="29718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7pPr>
            <a:lvl8pPr marL="34290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8pPr>
            <a:lvl9pPr marL="3886200" indent="-228600" eaLnBrk="0" fontAlgn="base" hangingPunct="0">
              <a:lnSpc>
                <a:spcPct val="120000"/>
              </a:lnSpc>
              <a:spcBef>
                <a:spcPct val="0"/>
              </a:spcBef>
              <a:spcAft>
                <a:spcPct val="0"/>
              </a:spcAft>
              <a:buChar char="»"/>
              <a:defRPr sz="2000">
                <a:solidFill>
                  <a:srgbClr val="404B56"/>
                </a:solidFill>
                <a:latin typeface="Frutiger 55 Roman" panose="00000400000000000000" pitchFamily="2" charset="0"/>
              </a:defRPr>
            </a:lvl9pPr>
          </a:lstStyle>
          <a:p>
            <a:pPr>
              <a:lnSpc>
                <a:spcPct val="100000"/>
              </a:lnSpc>
              <a:buFontTx/>
              <a:buNone/>
            </a:pPr>
            <a:r>
              <a:rPr lang="fr-CH" altLang="fr-FR" sz="7200">
                <a:solidFill>
                  <a:schemeClr val="tx1"/>
                </a:solidFill>
                <a:latin typeface="Arial" panose="020B0604020202020204" pitchFamily="34" charset="0"/>
              </a:rPr>
              <a:t>!</a:t>
            </a:r>
          </a:p>
        </p:txBody>
      </p:sp>
    </p:spTree>
    <p:extLst>
      <p:ext uri="{BB962C8B-B14F-4D97-AF65-F5344CB8AC3E}">
        <p14:creationId xmlns:p14="http://schemas.microsoft.com/office/powerpoint/2010/main" val="17627625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2" y="48304"/>
            <a:ext cx="9144000" cy="6858000"/>
          </a:xfrm>
          <a:prstGeom prst="rect">
            <a:avLst/>
          </a:prstGeom>
        </p:spPr>
      </p:pic>
      <p:sp>
        <p:nvSpPr>
          <p:cNvPr id="4" name="Sous-titre 2"/>
          <p:cNvSpPr txBox="1">
            <a:spLocks/>
          </p:cNvSpPr>
          <p:nvPr/>
        </p:nvSpPr>
        <p:spPr>
          <a:xfrm>
            <a:off x="3631720" y="84537"/>
            <a:ext cx="5450368"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Unité d’invention – Phase régionale EP </a:t>
            </a:r>
            <a:r>
              <a:rPr lang="fr-CH" sz="2000" dirty="0" smtClean="0">
                <a:solidFill>
                  <a:schemeClr val="bg1"/>
                </a:solidFill>
                <a:latin typeface="Frutiger 45 Light" pitchFamily="2" charset="0"/>
                <a:cs typeface="Frutiger LT 55 Roman"/>
              </a:rPr>
              <a:t>3/10</a:t>
            </a:r>
            <a:endParaRPr lang="fr-CH" sz="2000" dirty="0">
              <a:solidFill>
                <a:schemeClr val="bg1"/>
              </a:solidFill>
              <a:latin typeface="Frutiger 45 Light" pitchFamily="2" charset="0"/>
              <a:cs typeface="Frutiger LT 55 Roman"/>
            </a:endParaRPr>
          </a:p>
          <a:p>
            <a:pPr algn="l"/>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008063" y="1449388"/>
            <a:ext cx="7559675" cy="4751387"/>
          </a:xfrm>
          <a:prstGeom prst="rect">
            <a:avLst/>
          </a:prstGeom>
          <a:noFill/>
          <a:ln w="9525">
            <a:noFill/>
            <a:miter lim="800000"/>
            <a:headEnd/>
            <a:tailEnd/>
          </a:ln>
        </p:spPr>
        <p:txBody>
          <a:bodyPr/>
          <a:lstStyle/>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
        <p:nvSpPr>
          <p:cNvPr id="10" name="Espace réservé du contenu 5"/>
          <p:cNvSpPr txBox="1">
            <a:spLocks/>
          </p:cNvSpPr>
          <p:nvPr/>
        </p:nvSpPr>
        <p:spPr bwMode="auto">
          <a:xfrm>
            <a:off x="1160463" y="1447800"/>
            <a:ext cx="7559675" cy="4751388"/>
          </a:xfrm>
          <a:prstGeom prst="rect">
            <a:avLst/>
          </a:prstGeom>
          <a:noFill/>
          <a:ln w="9525">
            <a:noFill/>
            <a:miter lim="800000"/>
            <a:headEnd/>
            <a:tailEnd/>
          </a:ln>
        </p:spPr>
        <p:txBody>
          <a:bodyPr/>
          <a:lstStyle/>
          <a:p>
            <a:pPr>
              <a:lnSpc>
                <a:spcPct val="120000"/>
              </a:lnSpc>
              <a:buClr>
                <a:srgbClr val="FFC000"/>
              </a:buClr>
              <a:defRPr/>
            </a:pPr>
            <a:r>
              <a:rPr lang="fr-CH" sz="1600" b="1" kern="0" dirty="0" smtClean="0">
                <a:solidFill>
                  <a:srgbClr val="6093BB"/>
                </a:solidFill>
                <a:latin typeface="Frutiger 45 Light" pitchFamily="2" charset="0"/>
              </a:rPr>
              <a:t>R164(1) </a:t>
            </a:r>
            <a:r>
              <a:rPr lang="fr-CH" sz="1600" b="1" kern="0" dirty="0">
                <a:solidFill>
                  <a:srgbClr val="6093BB"/>
                </a:solidFill>
                <a:latin typeface="Frutiger 45 Light" pitchFamily="2" charset="0"/>
              </a:rPr>
              <a:t>«nouvelle»</a:t>
            </a:r>
          </a:p>
          <a:p>
            <a:pPr>
              <a:lnSpc>
                <a:spcPct val="120000"/>
              </a:lnSpc>
              <a:buClr>
                <a:srgbClr val="FFC000"/>
              </a:buClr>
              <a:defRPr/>
            </a:pPr>
            <a:endParaRPr lang="fr-CH" sz="1600" i="1" dirty="0">
              <a:latin typeface="Frutiger 55 Roman" panose="00000400000000000000" pitchFamily="2" charset="0"/>
            </a:endParaRPr>
          </a:p>
          <a:p>
            <a:pPr>
              <a:lnSpc>
                <a:spcPct val="120000"/>
              </a:lnSpc>
              <a:buClr>
                <a:srgbClr val="FFC000"/>
              </a:buClr>
              <a:defRPr/>
            </a:pPr>
            <a:r>
              <a:rPr lang="fr-CH" sz="1600" dirty="0">
                <a:latin typeface="Frutiger 55 Roman" panose="00000400000000000000" pitchFamily="2" charset="0"/>
              </a:rPr>
              <a:t>(</a:t>
            </a:r>
            <a:r>
              <a:rPr lang="fr-CH" sz="1600" dirty="0" smtClean="0">
                <a:latin typeface="Frutiger 55 Roman" panose="00000400000000000000" pitchFamily="2" charset="0"/>
              </a:rPr>
              <a:t>1) Si </a:t>
            </a:r>
            <a:r>
              <a:rPr lang="fr-CH" sz="1600" dirty="0">
                <a:latin typeface="Frutiger 55 Roman" panose="00000400000000000000" pitchFamily="2" charset="0"/>
              </a:rPr>
              <a:t>l'Office européen des brevets estime que les pièces de la demande qui doivent servir de base à la recherche européenne complémentaire ne satisfont pas à l'exigence d'unité d'invention, </a:t>
            </a:r>
          </a:p>
          <a:p>
            <a:pPr>
              <a:lnSpc>
                <a:spcPct val="120000"/>
              </a:lnSpc>
              <a:buClr>
                <a:srgbClr val="FFC000"/>
              </a:buClr>
              <a:defRPr/>
            </a:pPr>
            <a:r>
              <a:rPr lang="fr-CH" sz="1600" dirty="0" smtClean="0">
                <a:latin typeface="Frutiger 55 Roman" panose="00000400000000000000" pitchFamily="2" charset="0"/>
              </a:rPr>
              <a:t>a) il </a:t>
            </a:r>
            <a:r>
              <a:rPr lang="fr-CH" sz="1600" dirty="0">
                <a:latin typeface="Frutiger 55 Roman" panose="00000400000000000000" pitchFamily="2" charset="0"/>
              </a:rPr>
              <a:t>établit un rapport complémentaire partiel de recherche pour les parties de la demande qui se rapportent à l'invention, ou à la pluralité d'inventions au sens de l'article 82, mentionnée en premier lieu dans les revendications ;</a:t>
            </a:r>
          </a:p>
          <a:p>
            <a:pPr>
              <a:lnSpc>
                <a:spcPct val="120000"/>
              </a:lnSpc>
              <a:buClr>
                <a:srgbClr val="FFC000"/>
              </a:buClr>
              <a:defRPr/>
            </a:pPr>
            <a:r>
              <a:rPr lang="fr-CH" sz="1600" dirty="0" smtClean="0">
                <a:latin typeface="Frutiger 55 Roman" panose="00000400000000000000" pitchFamily="2" charset="0"/>
              </a:rPr>
              <a:t>b) il </a:t>
            </a:r>
            <a:r>
              <a:rPr lang="fr-CH" sz="1600" dirty="0">
                <a:latin typeface="Frutiger 55 Roman" panose="00000400000000000000" pitchFamily="2" charset="0"/>
              </a:rPr>
              <a:t>notifie au demandeur que si le rapport complémentaire de recherche européenne doit couvrir les autres inventions, une nouvelle taxe de recherche doit être acquittée dans un délai de deux mois pour chaque invention concernée ; et </a:t>
            </a:r>
          </a:p>
          <a:p>
            <a:pPr>
              <a:lnSpc>
                <a:spcPct val="120000"/>
              </a:lnSpc>
              <a:buClr>
                <a:srgbClr val="FFC000"/>
              </a:buClr>
              <a:defRPr/>
            </a:pPr>
            <a:r>
              <a:rPr lang="fr-CH" sz="1600" dirty="0" smtClean="0">
                <a:latin typeface="Frutiger 55 Roman" panose="00000400000000000000" pitchFamily="2" charset="0"/>
              </a:rPr>
              <a:t>c) il </a:t>
            </a:r>
            <a:r>
              <a:rPr lang="fr-CH" sz="1600" dirty="0">
                <a:latin typeface="Frutiger 55 Roman" panose="00000400000000000000" pitchFamily="2" charset="0"/>
              </a:rPr>
              <a:t>établit le rapport complémentaire de recherche européenne pour les parties de la demande qui se rapportent aux inventions pour lesquelles des taxes de recherche ont été acquittées. </a:t>
            </a:r>
            <a:endParaRPr lang="fr-CH" sz="1600" i="1" dirty="0">
              <a:latin typeface="Frutiger 55 Roman" panose="00000400000000000000" pitchFamily="2" charset="0"/>
            </a:endParaRPr>
          </a:p>
        </p:txBody>
      </p:sp>
    </p:spTree>
    <p:extLst>
      <p:ext uri="{BB962C8B-B14F-4D97-AF65-F5344CB8AC3E}">
        <p14:creationId xmlns:p14="http://schemas.microsoft.com/office/powerpoint/2010/main" val="202361054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2" y="48304"/>
            <a:ext cx="9144000" cy="6858000"/>
          </a:xfrm>
          <a:prstGeom prst="rect">
            <a:avLst/>
          </a:prstGeom>
        </p:spPr>
      </p:pic>
      <p:sp>
        <p:nvSpPr>
          <p:cNvPr id="4" name="Sous-titre 2"/>
          <p:cNvSpPr txBox="1">
            <a:spLocks/>
          </p:cNvSpPr>
          <p:nvPr/>
        </p:nvSpPr>
        <p:spPr>
          <a:xfrm>
            <a:off x="3631720" y="84537"/>
            <a:ext cx="5512280"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Unité d’invention – Phase régionale EP </a:t>
            </a:r>
            <a:r>
              <a:rPr lang="fr-CH" sz="2000" dirty="0" smtClean="0">
                <a:solidFill>
                  <a:schemeClr val="bg1"/>
                </a:solidFill>
                <a:latin typeface="Frutiger 45 Light" pitchFamily="2" charset="0"/>
                <a:cs typeface="Frutiger LT 55 Roman"/>
              </a:rPr>
              <a:t>4/10</a:t>
            </a:r>
          </a:p>
          <a:p>
            <a:pPr algn="l"/>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008063" y="1449388"/>
            <a:ext cx="7559675" cy="4751387"/>
          </a:xfrm>
          <a:prstGeom prst="rect">
            <a:avLst/>
          </a:prstGeom>
          <a:noFill/>
          <a:ln w="9525">
            <a:noFill/>
            <a:miter lim="800000"/>
            <a:headEnd/>
            <a:tailEnd/>
          </a:ln>
        </p:spPr>
        <p:txBody>
          <a:bodyPr/>
          <a:lstStyle/>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
        <p:nvSpPr>
          <p:cNvPr id="10" name="Espace réservé du contenu 5"/>
          <p:cNvSpPr txBox="1">
            <a:spLocks/>
          </p:cNvSpPr>
          <p:nvPr/>
        </p:nvSpPr>
        <p:spPr bwMode="auto">
          <a:xfrm>
            <a:off x="1160463" y="1447800"/>
            <a:ext cx="7559675" cy="4751388"/>
          </a:xfrm>
          <a:prstGeom prst="rect">
            <a:avLst/>
          </a:prstGeom>
          <a:noFill/>
          <a:ln w="9525">
            <a:noFill/>
            <a:miter lim="800000"/>
            <a:headEnd/>
            <a:tailEnd/>
          </a:ln>
        </p:spPr>
        <p:txBody>
          <a:bodyPr/>
          <a:lstStyle/>
          <a:p>
            <a:pPr>
              <a:lnSpc>
                <a:spcPct val="120000"/>
              </a:lnSpc>
              <a:buClr>
                <a:srgbClr val="FFC000"/>
              </a:buClr>
              <a:defRPr/>
            </a:pPr>
            <a:r>
              <a:rPr lang="fr-CH" sz="1600" b="1" kern="0" dirty="0">
                <a:solidFill>
                  <a:srgbClr val="6093BB"/>
                </a:solidFill>
                <a:latin typeface="Frutiger 45 Light" pitchFamily="2" charset="0"/>
              </a:rPr>
              <a:t>Exemple de procédure dans </a:t>
            </a:r>
            <a:r>
              <a:rPr lang="fr-CH" sz="1600" b="1" kern="0" dirty="0" smtClean="0">
                <a:solidFill>
                  <a:srgbClr val="6093BB"/>
                </a:solidFill>
                <a:latin typeface="Frutiger 45 Light" pitchFamily="2" charset="0"/>
              </a:rPr>
              <a:t>laquelle une </a:t>
            </a:r>
            <a:r>
              <a:rPr lang="fr-CH" sz="1600" b="1" kern="0" dirty="0">
                <a:solidFill>
                  <a:srgbClr val="6093BB"/>
                </a:solidFill>
                <a:latin typeface="Frutiger 45 Light" pitchFamily="2" charset="0"/>
              </a:rPr>
              <a:t>invitation est émise au </a:t>
            </a:r>
            <a:r>
              <a:rPr lang="fr-CH" sz="1600" b="1" kern="0" dirty="0" smtClean="0">
                <a:solidFill>
                  <a:srgbClr val="6093BB"/>
                </a:solidFill>
                <a:latin typeface="Frutiger 45 Light" pitchFamily="2" charset="0"/>
              </a:rPr>
              <a:t>titre de </a:t>
            </a:r>
            <a:r>
              <a:rPr lang="fr-CH" sz="1600" b="1" kern="0" dirty="0">
                <a:solidFill>
                  <a:srgbClr val="6093BB"/>
                </a:solidFill>
                <a:latin typeface="Frutiger 45 Light" pitchFamily="2" charset="0"/>
              </a:rPr>
              <a:t>la règle 164(1) CBE</a:t>
            </a:r>
            <a:endParaRPr lang="fr-CH" sz="1600" i="1" dirty="0">
              <a:latin typeface="Frutiger 55 Roman" panose="00000400000000000000" pitchFamily="2" charset="0"/>
            </a:endParaRPr>
          </a:p>
          <a:p>
            <a:pPr>
              <a:lnSpc>
                <a:spcPct val="120000"/>
              </a:lnSpc>
              <a:buClr>
                <a:srgbClr val="FFC000"/>
              </a:buClr>
              <a:defRPr/>
            </a:pPr>
            <a:endParaRPr lang="fr-CH" sz="1600" i="1" dirty="0">
              <a:latin typeface="Frutiger 55 Roman" panose="00000400000000000000" pitchFamily="2" charset="0"/>
            </a:endParaRPr>
          </a:p>
          <a:p>
            <a:pPr>
              <a:lnSpc>
                <a:spcPct val="120000"/>
              </a:lnSpc>
              <a:buClr>
                <a:srgbClr val="FFC000"/>
              </a:buClr>
              <a:defRPr/>
            </a:pPr>
            <a:r>
              <a:rPr lang="fr-CH" sz="1600" dirty="0" smtClean="0">
                <a:latin typeface="Frutiger 55 Roman" panose="00000400000000000000" pitchFamily="2" charset="0"/>
              </a:rPr>
              <a:t>Phase internationale</a:t>
            </a:r>
          </a:p>
          <a:p>
            <a:pPr marL="342900" indent="-342900">
              <a:lnSpc>
                <a:spcPct val="120000"/>
              </a:lnSpc>
              <a:buClr>
                <a:srgbClr val="FFC000"/>
              </a:buClr>
              <a:buFont typeface="Wingdings" pitchFamily="2" charset="2"/>
              <a:buChar char="Ø"/>
              <a:defRPr/>
            </a:pPr>
            <a:r>
              <a:rPr lang="fr-CH" sz="1600" dirty="0" smtClean="0">
                <a:latin typeface="Frutiger 55 Roman" panose="00000400000000000000" pitchFamily="2" charset="0"/>
              </a:rPr>
              <a:t>Une </a:t>
            </a:r>
            <a:r>
              <a:rPr lang="fr-CH" sz="1600" dirty="0">
                <a:latin typeface="Frutiger 55 Roman" panose="00000400000000000000" pitchFamily="2" charset="0"/>
              </a:rPr>
              <a:t>ISA autre que </a:t>
            </a:r>
            <a:r>
              <a:rPr lang="fr-CH" sz="1600" dirty="0" smtClean="0">
                <a:latin typeface="Frutiger 55 Roman" panose="00000400000000000000" pitchFamily="2" charset="0"/>
              </a:rPr>
              <a:t>l'OEB (ex. USPTO) ISR</a:t>
            </a:r>
          </a:p>
          <a:p>
            <a:pPr marL="342900" indent="-342900">
              <a:lnSpc>
                <a:spcPct val="120000"/>
              </a:lnSpc>
              <a:buClr>
                <a:srgbClr val="FFC000"/>
              </a:buClr>
              <a:buFont typeface="Wingdings" pitchFamily="2" charset="2"/>
              <a:buChar char="Ø"/>
              <a:defRPr/>
            </a:pPr>
            <a:r>
              <a:rPr lang="fr-CH" sz="1600" dirty="0" smtClean="0">
                <a:latin typeface="Frutiger 55 Roman" panose="00000400000000000000" pitchFamily="2" charset="0"/>
              </a:rPr>
              <a:t>L'OEB </a:t>
            </a:r>
            <a:r>
              <a:rPr lang="fr-CH" sz="1600" dirty="0">
                <a:latin typeface="Frutiger 55 Roman" panose="00000400000000000000" pitchFamily="2" charset="0"/>
              </a:rPr>
              <a:t>n'agit pas en qualité de </a:t>
            </a:r>
            <a:r>
              <a:rPr lang="fr-CH" sz="1600" dirty="0" smtClean="0">
                <a:latin typeface="Frutiger 55 Roman" panose="00000400000000000000" pitchFamily="2" charset="0"/>
              </a:rPr>
              <a:t>SISA pour </a:t>
            </a:r>
            <a:r>
              <a:rPr lang="fr-CH" sz="1600" dirty="0">
                <a:latin typeface="Frutiger 55 Roman" panose="00000400000000000000" pitchFamily="2" charset="0"/>
              </a:rPr>
              <a:t>la </a:t>
            </a:r>
            <a:r>
              <a:rPr lang="fr-CH" sz="1600" dirty="0" smtClean="0">
                <a:latin typeface="Frutiger 55 Roman" panose="00000400000000000000" pitchFamily="2" charset="0"/>
              </a:rPr>
              <a:t>demande</a:t>
            </a:r>
          </a:p>
          <a:p>
            <a:pPr>
              <a:lnSpc>
                <a:spcPct val="120000"/>
              </a:lnSpc>
              <a:buClr>
                <a:srgbClr val="FFC000"/>
              </a:buClr>
              <a:defRPr/>
            </a:pPr>
            <a:endParaRPr lang="fr-CH" sz="1600" dirty="0" smtClean="0">
              <a:latin typeface="Frutiger 55 Roman" panose="00000400000000000000" pitchFamily="2" charset="0"/>
            </a:endParaRPr>
          </a:p>
          <a:p>
            <a:pPr>
              <a:lnSpc>
                <a:spcPct val="120000"/>
              </a:lnSpc>
              <a:buClr>
                <a:srgbClr val="FFC000"/>
              </a:buClr>
              <a:defRPr/>
            </a:pPr>
            <a:r>
              <a:rPr lang="fr-CH" sz="1600" dirty="0" smtClean="0">
                <a:latin typeface="Frutiger 55 Roman" panose="00000400000000000000" pitchFamily="2" charset="0"/>
              </a:rPr>
              <a:t>Phase européenne</a:t>
            </a: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la division de la recherche </a:t>
            </a:r>
            <a:r>
              <a:rPr lang="fr-CH" sz="1600" dirty="0" smtClean="0">
                <a:latin typeface="Frutiger 55 Roman" panose="00000400000000000000" pitchFamily="2" charset="0"/>
              </a:rPr>
              <a:t>identifie une </a:t>
            </a:r>
            <a:r>
              <a:rPr lang="fr-CH" sz="1600" dirty="0">
                <a:latin typeface="Frutiger 55 Roman" panose="00000400000000000000" pitchFamily="2" charset="0"/>
              </a:rPr>
              <a:t>absence d'unité (avec une </a:t>
            </a:r>
            <a:r>
              <a:rPr lang="fr-CH" sz="1600" dirty="0" smtClean="0">
                <a:latin typeface="Frutiger 55 Roman" panose="00000400000000000000" pitchFamily="2" charset="0"/>
              </a:rPr>
              <a:t>invention A </a:t>
            </a:r>
            <a:r>
              <a:rPr lang="fr-CH" sz="1600" dirty="0">
                <a:latin typeface="Frutiger 55 Roman" panose="00000400000000000000" pitchFamily="2" charset="0"/>
              </a:rPr>
              <a:t>mentionnée en premier lieu </a:t>
            </a:r>
            <a:r>
              <a:rPr lang="fr-CH" sz="1600" dirty="0" smtClean="0">
                <a:latin typeface="Frutiger 55 Roman" panose="00000400000000000000" pitchFamily="2" charset="0"/>
              </a:rPr>
              <a:t>dans les </a:t>
            </a:r>
            <a:r>
              <a:rPr lang="fr-CH" sz="1600" dirty="0">
                <a:latin typeface="Frutiger 55 Roman" panose="00000400000000000000" pitchFamily="2" charset="0"/>
              </a:rPr>
              <a:t>revendications et deux autres </a:t>
            </a:r>
            <a:r>
              <a:rPr lang="fr-CH" sz="1600" dirty="0" smtClean="0">
                <a:latin typeface="Frutiger 55 Roman" panose="00000400000000000000" pitchFamily="2" charset="0"/>
              </a:rPr>
              <a:t>inventions B </a:t>
            </a:r>
            <a:r>
              <a:rPr lang="fr-CH" sz="1600" dirty="0">
                <a:latin typeface="Frutiger 55 Roman" panose="00000400000000000000" pitchFamily="2" charset="0"/>
              </a:rPr>
              <a:t>et C</a:t>
            </a:r>
            <a:r>
              <a:rPr lang="fr-CH" sz="1600" dirty="0" smtClean="0">
                <a:latin typeface="Frutiger 55 Roman" panose="00000400000000000000" pitchFamily="2" charset="0"/>
              </a:rPr>
              <a:t>)</a:t>
            </a: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un rapport complémentaire partiel </a:t>
            </a:r>
            <a:r>
              <a:rPr lang="fr-CH" sz="1600" dirty="0" smtClean="0">
                <a:latin typeface="Frutiger 55 Roman" panose="00000400000000000000" pitchFamily="2" charset="0"/>
              </a:rPr>
              <a:t>de recherche </a:t>
            </a:r>
            <a:r>
              <a:rPr lang="fr-CH" sz="1600" dirty="0">
                <a:latin typeface="Frutiger 55 Roman" panose="00000400000000000000" pitchFamily="2" charset="0"/>
              </a:rPr>
              <a:t>européenne est établi </a:t>
            </a:r>
            <a:r>
              <a:rPr lang="fr-CH" sz="1600" dirty="0" smtClean="0">
                <a:latin typeface="Frutiger 55 Roman" panose="00000400000000000000" pitchFamily="2" charset="0"/>
              </a:rPr>
              <a:t>pour l'invention </a:t>
            </a:r>
            <a:r>
              <a:rPr lang="fr-CH" sz="1600" dirty="0">
                <a:latin typeface="Frutiger 55 Roman" panose="00000400000000000000" pitchFamily="2" charset="0"/>
              </a:rPr>
              <a:t>A </a:t>
            </a:r>
            <a:r>
              <a:rPr lang="fr-CH" sz="1600" dirty="0" smtClean="0">
                <a:latin typeface="Frutiger 55 Roman" panose="00000400000000000000" pitchFamily="2" charset="0"/>
              </a:rPr>
              <a:t>(</a:t>
            </a:r>
            <a:r>
              <a:rPr lang="fr-CH" sz="1600" dirty="0">
                <a:latin typeface="Frutiger 55 Roman" panose="00000400000000000000" pitchFamily="2" charset="0"/>
              </a:rPr>
              <a:t>R</a:t>
            </a:r>
            <a:r>
              <a:rPr lang="fr-CH" sz="1600" dirty="0" smtClean="0">
                <a:latin typeface="Frutiger 55 Roman" panose="00000400000000000000" pitchFamily="2" charset="0"/>
              </a:rPr>
              <a:t>164(1)a)), avec une </a:t>
            </a:r>
            <a:r>
              <a:rPr lang="fr-CH" sz="1600" dirty="0">
                <a:latin typeface="Frutiger 55 Roman" panose="00000400000000000000" pitchFamily="2" charset="0"/>
              </a:rPr>
              <a:t>invitation à acquitter une </a:t>
            </a:r>
            <a:r>
              <a:rPr lang="fr-CH" sz="1600" dirty="0" smtClean="0">
                <a:latin typeface="Frutiger 55 Roman" panose="00000400000000000000" pitchFamily="2" charset="0"/>
              </a:rPr>
              <a:t>nouvelle taxe </a:t>
            </a:r>
            <a:r>
              <a:rPr lang="fr-CH" sz="1600" dirty="0">
                <a:latin typeface="Frutiger 55 Roman" panose="00000400000000000000" pitchFamily="2" charset="0"/>
              </a:rPr>
              <a:t>de recherche pour chacune </a:t>
            </a:r>
            <a:r>
              <a:rPr lang="fr-CH" sz="1600" dirty="0" smtClean="0">
                <a:latin typeface="Frutiger 55 Roman" panose="00000400000000000000" pitchFamily="2" charset="0"/>
              </a:rPr>
              <a:t>des inventions </a:t>
            </a:r>
            <a:r>
              <a:rPr lang="fr-CH" sz="1600" dirty="0">
                <a:latin typeface="Frutiger 55 Roman" panose="00000400000000000000" pitchFamily="2" charset="0"/>
              </a:rPr>
              <a:t>B et C </a:t>
            </a:r>
            <a:r>
              <a:rPr lang="fr-CH" sz="1600" dirty="0" smtClean="0">
                <a:latin typeface="Frutiger 55 Roman" panose="00000400000000000000" pitchFamily="2" charset="0"/>
              </a:rPr>
              <a:t>(R164(1)b)</a:t>
            </a:r>
            <a:endParaRPr lang="fr-CH" sz="1600" dirty="0">
              <a:latin typeface="Frutiger 55 Roman" panose="00000400000000000000" pitchFamily="2" charset="0"/>
            </a:endParaRPr>
          </a:p>
        </p:txBody>
      </p:sp>
      <p:sp>
        <p:nvSpPr>
          <p:cNvPr id="2" name="ZoneTexte 1"/>
          <p:cNvSpPr txBox="1"/>
          <p:nvPr/>
        </p:nvSpPr>
        <p:spPr>
          <a:xfrm>
            <a:off x="0" y="6554787"/>
            <a:ext cx="8567738" cy="246221"/>
          </a:xfrm>
          <a:prstGeom prst="rect">
            <a:avLst/>
          </a:prstGeom>
          <a:noFill/>
        </p:spPr>
        <p:txBody>
          <a:bodyPr wrap="square" rtlCol="0">
            <a:spAutoFit/>
          </a:bodyPr>
          <a:lstStyle/>
          <a:p>
            <a:r>
              <a:rPr lang="fr-CH" sz="1000" dirty="0" smtClean="0">
                <a:latin typeface="Frutiger 55 Roman" panose="00000400000000000000" pitchFamily="2" charset="0"/>
              </a:rPr>
              <a:t>Tiré du communiqué </a:t>
            </a:r>
            <a:r>
              <a:rPr lang="fr-CH" sz="1000" dirty="0">
                <a:latin typeface="Frutiger 55 Roman" panose="00000400000000000000" pitchFamily="2" charset="0"/>
              </a:rPr>
              <a:t>de l'Office européen des brevets, en date du 10 juin 2014, concernant la modification des </a:t>
            </a:r>
            <a:r>
              <a:rPr lang="fr-CH" sz="1000" dirty="0" smtClean="0">
                <a:latin typeface="Frutiger 55 Roman" panose="00000400000000000000" pitchFamily="2" charset="0"/>
              </a:rPr>
              <a:t>R164, R135 </a:t>
            </a:r>
            <a:r>
              <a:rPr lang="fr-CH" sz="1000" dirty="0">
                <a:latin typeface="Frutiger 55 Roman" panose="00000400000000000000" pitchFamily="2" charset="0"/>
              </a:rPr>
              <a:t>CBE - </a:t>
            </a:r>
            <a:r>
              <a:rPr lang="fr-CH" sz="1000" b="1" dirty="0">
                <a:latin typeface="Frutiger 55 Roman" panose="00000400000000000000" pitchFamily="2" charset="0"/>
              </a:rPr>
              <a:t>JO 2014, A70</a:t>
            </a:r>
            <a:endParaRPr lang="fr-CH" sz="1000" dirty="0"/>
          </a:p>
        </p:txBody>
      </p:sp>
    </p:spTree>
    <p:extLst>
      <p:ext uri="{BB962C8B-B14F-4D97-AF65-F5344CB8AC3E}">
        <p14:creationId xmlns:p14="http://schemas.microsoft.com/office/powerpoint/2010/main" val="35761796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2" y="48304"/>
            <a:ext cx="9144000" cy="6858000"/>
          </a:xfrm>
          <a:prstGeom prst="rect">
            <a:avLst/>
          </a:prstGeom>
        </p:spPr>
      </p:pic>
      <p:sp>
        <p:nvSpPr>
          <p:cNvPr id="4" name="Sous-titre 2"/>
          <p:cNvSpPr txBox="1">
            <a:spLocks/>
          </p:cNvSpPr>
          <p:nvPr/>
        </p:nvSpPr>
        <p:spPr>
          <a:xfrm>
            <a:off x="3631720" y="84537"/>
            <a:ext cx="5450368"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Unité d’invention – Phase régionale EP </a:t>
            </a:r>
            <a:r>
              <a:rPr lang="fr-CH" sz="2000" dirty="0" smtClean="0">
                <a:solidFill>
                  <a:schemeClr val="bg1"/>
                </a:solidFill>
                <a:latin typeface="Frutiger 45 Light" pitchFamily="2" charset="0"/>
                <a:cs typeface="Frutiger LT 55 Roman"/>
              </a:rPr>
              <a:t>5/10</a:t>
            </a:r>
            <a:endParaRPr lang="fr-CH" sz="2000" dirty="0">
              <a:solidFill>
                <a:schemeClr val="bg1"/>
              </a:solidFill>
              <a:latin typeface="Frutiger 45 Light" pitchFamily="2" charset="0"/>
              <a:cs typeface="Frutiger LT 55 Roman"/>
            </a:endParaRPr>
          </a:p>
          <a:p>
            <a:pPr algn="l"/>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008063" y="1449388"/>
            <a:ext cx="7559675" cy="4751387"/>
          </a:xfrm>
          <a:prstGeom prst="rect">
            <a:avLst/>
          </a:prstGeom>
          <a:noFill/>
          <a:ln w="9525">
            <a:noFill/>
            <a:miter lim="800000"/>
            <a:headEnd/>
            <a:tailEnd/>
          </a:ln>
        </p:spPr>
        <p:txBody>
          <a:bodyPr/>
          <a:lstStyle/>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
        <p:nvSpPr>
          <p:cNvPr id="10" name="Espace réservé du contenu 5"/>
          <p:cNvSpPr txBox="1">
            <a:spLocks/>
          </p:cNvSpPr>
          <p:nvPr/>
        </p:nvSpPr>
        <p:spPr bwMode="auto">
          <a:xfrm>
            <a:off x="1160463" y="1447800"/>
            <a:ext cx="7559675" cy="4751388"/>
          </a:xfrm>
          <a:prstGeom prst="rect">
            <a:avLst/>
          </a:prstGeom>
          <a:noFill/>
          <a:ln w="9525">
            <a:noFill/>
            <a:miter lim="800000"/>
            <a:headEnd/>
            <a:tailEnd/>
          </a:ln>
        </p:spPr>
        <p:txBody>
          <a:bodyPr/>
          <a:lstStyle/>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le demandeur acquitte une </a:t>
            </a:r>
            <a:r>
              <a:rPr lang="fr-CH" sz="1600" dirty="0" smtClean="0">
                <a:latin typeface="Frutiger 55 Roman" panose="00000400000000000000" pitchFamily="2" charset="0"/>
              </a:rPr>
              <a:t>nouvelle taxe </a:t>
            </a:r>
            <a:r>
              <a:rPr lang="fr-CH" sz="1600" dirty="0">
                <a:latin typeface="Frutiger 55 Roman" panose="00000400000000000000" pitchFamily="2" charset="0"/>
              </a:rPr>
              <a:t>de recherche pour l'invention </a:t>
            </a:r>
            <a:r>
              <a:rPr lang="fr-CH" sz="1600" dirty="0" smtClean="0">
                <a:latin typeface="Frutiger 55 Roman" panose="00000400000000000000" pitchFamily="2" charset="0"/>
              </a:rPr>
              <a:t>C</a:t>
            </a: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un rapport complémentaire de </a:t>
            </a:r>
            <a:r>
              <a:rPr lang="fr-CH" sz="1600" dirty="0" smtClean="0">
                <a:latin typeface="Frutiger 55 Roman" panose="00000400000000000000" pitchFamily="2" charset="0"/>
              </a:rPr>
              <a:t>recherche européenne </a:t>
            </a:r>
            <a:r>
              <a:rPr lang="fr-CH" sz="1600" dirty="0">
                <a:latin typeface="Frutiger 55 Roman" panose="00000400000000000000" pitchFamily="2" charset="0"/>
              </a:rPr>
              <a:t>est ensuite </a:t>
            </a:r>
            <a:r>
              <a:rPr lang="fr-CH" sz="1600" dirty="0" smtClean="0">
                <a:latin typeface="Frutiger 55 Roman" panose="00000400000000000000" pitchFamily="2" charset="0"/>
              </a:rPr>
              <a:t>établi pour </a:t>
            </a:r>
            <a:r>
              <a:rPr lang="fr-CH" sz="1600" dirty="0">
                <a:latin typeface="Frutiger 55 Roman" panose="00000400000000000000" pitchFamily="2" charset="0"/>
              </a:rPr>
              <a:t>les inventions A et </a:t>
            </a:r>
            <a:r>
              <a:rPr lang="fr-CH" sz="1600" dirty="0" smtClean="0">
                <a:latin typeface="Frutiger 55 Roman" panose="00000400000000000000" pitchFamily="2" charset="0"/>
              </a:rPr>
              <a:t>C (règle 164(1)c)</a:t>
            </a:r>
          </a:p>
          <a:p>
            <a:pPr marL="342900" indent="-342900">
              <a:lnSpc>
                <a:spcPct val="120000"/>
              </a:lnSpc>
              <a:buClr>
                <a:srgbClr val="FFC000"/>
              </a:buClr>
              <a:buFont typeface="Wingdings" pitchFamily="2" charset="2"/>
              <a:buChar char="Ø"/>
              <a:defRPr/>
            </a:pPr>
            <a:endParaRPr lang="fr-CH" sz="1600" dirty="0" smtClean="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smtClean="0">
              <a:latin typeface="Frutiger 55 Roman" panose="00000400000000000000" pitchFamily="2" charset="0"/>
            </a:endParaRPr>
          </a:p>
          <a:p>
            <a:pPr>
              <a:lnSpc>
                <a:spcPct val="120000"/>
              </a:lnSpc>
              <a:buClr>
                <a:srgbClr val="FFC000"/>
              </a:buClr>
              <a:defRPr/>
            </a:pPr>
            <a:r>
              <a:rPr lang="fr-CH" sz="1600" dirty="0" smtClean="0">
                <a:latin typeface="Frutiger 55 Roman" panose="00000400000000000000" pitchFamily="2" charset="0"/>
              </a:rPr>
              <a:t>Options pour le demandeur</a:t>
            </a: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le demandeur peut poursuivre la </a:t>
            </a:r>
            <a:r>
              <a:rPr lang="fr-CH" sz="1600" dirty="0" smtClean="0">
                <a:latin typeface="Frutiger 55 Roman" panose="00000400000000000000" pitchFamily="2" charset="0"/>
              </a:rPr>
              <a:t>procédure d'examen </a:t>
            </a:r>
            <a:r>
              <a:rPr lang="fr-CH" sz="1600" dirty="0">
                <a:latin typeface="Frutiger 55 Roman" panose="00000400000000000000" pitchFamily="2" charset="0"/>
              </a:rPr>
              <a:t>relative à l'invention </a:t>
            </a:r>
            <a:r>
              <a:rPr lang="fr-CH" sz="1600" dirty="0" smtClean="0">
                <a:latin typeface="Frutiger 55 Roman" panose="00000400000000000000" pitchFamily="2" charset="0"/>
              </a:rPr>
              <a:t>A ou C</a:t>
            </a: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si le demandeur limite par exemple </a:t>
            </a:r>
            <a:r>
              <a:rPr lang="fr-CH" sz="1600" dirty="0" smtClean="0">
                <a:latin typeface="Frutiger 55 Roman" panose="00000400000000000000" pitchFamily="2" charset="0"/>
              </a:rPr>
              <a:t>la demande </a:t>
            </a:r>
            <a:r>
              <a:rPr lang="fr-CH" sz="1600" dirty="0">
                <a:latin typeface="Frutiger 55 Roman" panose="00000400000000000000" pitchFamily="2" charset="0"/>
              </a:rPr>
              <a:t>à l'invention C, la </a:t>
            </a:r>
            <a:r>
              <a:rPr lang="fr-CH" sz="1600" dirty="0" smtClean="0">
                <a:latin typeface="Frutiger 55 Roman" panose="00000400000000000000" pitchFamily="2" charset="0"/>
              </a:rPr>
              <a:t>procédure relative </a:t>
            </a:r>
            <a:r>
              <a:rPr lang="fr-CH" sz="1600" dirty="0">
                <a:latin typeface="Frutiger 55 Roman" panose="00000400000000000000" pitchFamily="2" charset="0"/>
              </a:rPr>
              <a:t>aux inventions A et B peut </a:t>
            </a:r>
            <a:r>
              <a:rPr lang="fr-CH" sz="1600" dirty="0" smtClean="0">
                <a:latin typeface="Frutiger 55 Roman" panose="00000400000000000000" pitchFamily="2" charset="0"/>
              </a:rPr>
              <a:t>être poursuivie </a:t>
            </a:r>
            <a:r>
              <a:rPr lang="fr-CH" sz="1600" dirty="0">
                <a:latin typeface="Frutiger 55 Roman" panose="00000400000000000000" pitchFamily="2" charset="0"/>
              </a:rPr>
              <a:t>par des demandes </a:t>
            </a:r>
            <a:r>
              <a:rPr lang="fr-CH" sz="1600" dirty="0" smtClean="0">
                <a:latin typeface="Frutiger 55 Roman" panose="00000400000000000000" pitchFamily="2" charset="0"/>
              </a:rPr>
              <a:t>divisionnaires</a:t>
            </a: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une demande divisionnaire portant </a:t>
            </a:r>
            <a:r>
              <a:rPr lang="fr-CH" sz="1600" dirty="0" smtClean="0">
                <a:latin typeface="Frutiger 55 Roman" panose="00000400000000000000" pitchFamily="2" charset="0"/>
              </a:rPr>
              <a:t>sur l'invention </a:t>
            </a:r>
            <a:r>
              <a:rPr lang="fr-CH" sz="1600" dirty="0">
                <a:latin typeface="Frutiger 55 Roman" panose="00000400000000000000" pitchFamily="2" charset="0"/>
              </a:rPr>
              <a:t>A peut permettre au </a:t>
            </a:r>
            <a:r>
              <a:rPr lang="fr-CH" sz="1600" dirty="0" smtClean="0">
                <a:latin typeface="Frutiger 55 Roman" panose="00000400000000000000" pitchFamily="2" charset="0"/>
              </a:rPr>
              <a:t>demandeur d'obtenir </a:t>
            </a:r>
            <a:r>
              <a:rPr lang="fr-CH" sz="1600" dirty="0">
                <a:latin typeface="Frutiger 55 Roman" panose="00000400000000000000" pitchFamily="2" charset="0"/>
              </a:rPr>
              <a:t>un remboursement </a:t>
            </a:r>
            <a:r>
              <a:rPr lang="fr-CH" sz="1600" dirty="0" smtClean="0">
                <a:latin typeface="Frutiger 55 Roman" panose="00000400000000000000" pitchFamily="2" charset="0"/>
              </a:rPr>
              <a:t>au titre </a:t>
            </a:r>
            <a:r>
              <a:rPr lang="fr-CH" sz="1600" dirty="0">
                <a:latin typeface="Frutiger 55 Roman" panose="00000400000000000000" pitchFamily="2" charset="0"/>
              </a:rPr>
              <a:t>de l'article 9(2) RRT</a:t>
            </a:r>
            <a:endParaRPr lang="fr-CH" sz="1600" dirty="0" smtClean="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smtClean="0">
              <a:latin typeface="Frutiger 55 Roman" panose="00000400000000000000" pitchFamily="2" charset="0"/>
            </a:endParaRPr>
          </a:p>
        </p:txBody>
      </p:sp>
      <p:sp>
        <p:nvSpPr>
          <p:cNvPr id="2" name="ZoneTexte 1"/>
          <p:cNvSpPr txBox="1"/>
          <p:nvPr/>
        </p:nvSpPr>
        <p:spPr>
          <a:xfrm>
            <a:off x="0" y="6554787"/>
            <a:ext cx="8567738" cy="246221"/>
          </a:xfrm>
          <a:prstGeom prst="rect">
            <a:avLst/>
          </a:prstGeom>
          <a:noFill/>
        </p:spPr>
        <p:txBody>
          <a:bodyPr wrap="square" rtlCol="0">
            <a:spAutoFit/>
          </a:bodyPr>
          <a:lstStyle/>
          <a:p>
            <a:r>
              <a:rPr lang="fr-CH" sz="1000" dirty="0" smtClean="0">
                <a:latin typeface="Frutiger 55 Roman" panose="00000400000000000000" pitchFamily="2" charset="0"/>
              </a:rPr>
              <a:t>Tiré du communiqué </a:t>
            </a:r>
            <a:r>
              <a:rPr lang="fr-CH" sz="1000" dirty="0">
                <a:latin typeface="Frutiger 55 Roman" panose="00000400000000000000" pitchFamily="2" charset="0"/>
              </a:rPr>
              <a:t>de l'Office européen des brevets, en date du 10 juin 2014, concernant la modification des </a:t>
            </a:r>
            <a:r>
              <a:rPr lang="fr-CH" sz="1000" dirty="0" smtClean="0">
                <a:latin typeface="Frutiger 55 Roman" panose="00000400000000000000" pitchFamily="2" charset="0"/>
              </a:rPr>
              <a:t>R164, R135 </a:t>
            </a:r>
            <a:r>
              <a:rPr lang="fr-CH" sz="1000" dirty="0">
                <a:latin typeface="Frutiger 55 Roman" panose="00000400000000000000" pitchFamily="2" charset="0"/>
              </a:rPr>
              <a:t>CBE - </a:t>
            </a:r>
            <a:r>
              <a:rPr lang="fr-CH" sz="1000" b="1" dirty="0">
                <a:latin typeface="Frutiger 55 Roman" panose="00000400000000000000" pitchFamily="2" charset="0"/>
              </a:rPr>
              <a:t>JO 2014, A70</a:t>
            </a:r>
            <a:endParaRPr lang="fr-CH" sz="1000" dirty="0"/>
          </a:p>
        </p:txBody>
      </p:sp>
    </p:spTree>
    <p:extLst>
      <p:ext uri="{BB962C8B-B14F-4D97-AF65-F5344CB8AC3E}">
        <p14:creationId xmlns:p14="http://schemas.microsoft.com/office/powerpoint/2010/main" val="165034659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2" y="48304"/>
            <a:ext cx="9144000" cy="6858000"/>
          </a:xfrm>
          <a:prstGeom prst="rect">
            <a:avLst/>
          </a:prstGeom>
        </p:spPr>
      </p:pic>
      <p:sp>
        <p:nvSpPr>
          <p:cNvPr id="4" name="Sous-titre 2"/>
          <p:cNvSpPr txBox="1">
            <a:spLocks/>
          </p:cNvSpPr>
          <p:nvPr/>
        </p:nvSpPr>
        <p:spPr>
          <a:xfrm>
            <a:off x="3631720" y="84537"/>
            <a:ext cx="5450368"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Unité d’invention – Phase régionale EP </a:t>
            </a:r>
            <a:r>
              <a:rPr lang="fr-CH" sz="2000" dirty="0" smtClean="0">
                <a:solidFill>
                  <a:schemeClr val="bg1"/>
                </a:solidFill>
                <a:latin typeface="Frutiger 45 Light" pitchFamily="2" charset="0"/>
                <a:cs typeface="Frutiger LT 55 Roman"/>
              </a:rPr>
              <a:t>6/10</a:t>
            </a:r>
            <a:endParaRPr lang="fr-CH" sz="2000" dirty="0">
              <a:solidFill>
                <a:schemeClr val="bg1"/>
              </a:solidFill>
              <a:latin typeface="Frutiger 45 Light" pitchFamily="2" charset="0"/>
              <a:cs typeface="Frutiger LT 55 Roman"/>
            </a:endParaRPr>
          </a:p>
          <a:p>
            <a:pPr algn="l"/>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008063" y="1449388"/>
            <a:ext cx="7559675" cy="4751387"/>
          </a:xfrm>
          <a:prstGeom prst="rect">
            <a:avLst/>
          </a:prstGeom>
          <a:noFill/>
          <a:ln w="9525">
            <a:noFill/>
            <a:miter lim="800000"/>
            <a:headEnd/>
            <a:tailEnd/>
          </a:ln>
        </p:spPr>
        <p:txBody>
          <a:bodyPr/>
          <a:lstStyle/>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
        <p:nvSpPr>
          <p:cNvPr id="10" name="Espace réservé du contenu 5"/>
          <p:cNvSpPr txBox="1">
            <a:spLocks/>
          </p:cNvSpPr>
          <p:nvPr/>
        </p:nvSpPr>
        <p:spPr bwMode="auto">
          <a:xfrm>
            <a:off x="1160463" y="1447800"/>
            <a:ext cx="7559675" cy="4751388"/>
          </a:xfrm>
          <a:prstGeom prst="rect">
            <a:avLst/>
          </a:prstGeom>
          <a:noFill/>
          <a:ln w="9525">
            <a:noFill/>
            <a:miter lim="800000"/>
            <a:headEnd/>
            <a:tailEnd/>
          </a:ln>
        </p:spPr>
        <p:txBody>
          <a:bodyPr/>
          <a:lstStyle/>
          <a:p>
            <a:pPr>
              <a:lnSpc>
                <a:spcPct val="120000"/>
              </a:lnSpc>
              <a:buClr>
                <a:srgbClr val="FFC000"/>
              </a:buClr>
              <a:defRPr/>
            </a:pPr>
            <a:r>
              <a:rPr lang="fr-CH" sz="1600" b="1" kern="0" dirty="0" smtClean="0">
                <a:solidFill>
                  <a:srgbClr val="6093BB"/>
                </a:solidFill>
                <a:latin typeface="Frutiger 45 Light" pitchFamily="2" charset="0"/>
              </a:rPr>
              <a:t>R164(2) </a:t>
            </a:r>
            <a:r>
              <a:rPr lang="fr-CH" sz="1600" b="1" kern="0" dirty="0">
                <a:solidFill>
                  <a:srgbClr val="6093BB"/>
                </a:solidFill>
                <a:latin typeface="Frutiger 45 Light" pitchFamily="2" charset="0"/>
              </a:rPr>
              <a:t>«nouvelle»</a:t>
            </a:r>
          </a:p>
          <a:p>
            <a:pPr>
              <a:lnSpc>
                <a:spcPct val="120000"/>
              </a:lnSpc>
              <a:buClr>
                <a:srgbClr val="FFC000"/>
              </a:buClr>
              <a:defRPr/>
            </a:pPr>
            <a:endParaRPr lang="fr-CH" sz="1600" i="1" dirty="0">
              <a:latin typeface="Frutiger 55 Roman" panose="00000400000000000000" pitchFamily="2" charset="0"/>
            </a:endParaRPr>
          </a:p>
          <a:p>
            <a:pPr>
              <a:lnSpc>
                <a:spcPct val="120000"/>
              </a:lnSpc>
              <a:buClr>
                <a:srgbClr val="FFC000"/>
              </a:buClr>
              <a:defRPr/>
            </a:pPr>
            <a:r>
              <a:rPr lang="fr-CH" sz="1600" dirty="0" smtClean="0">
                <a:latin typeface="Frutiger 55 Roman" panose="00000400000000000000" pitchFamily="2" charset="0"/>
              </a:rPr>
              <a:t>(2) </a:t>
            </a:r>
            <a:r>
              <a:rPr lang="fr-CH" sz="1600" dirty="0">
                <a:latin typeface="Frutiger 55 Roman" panose="00000400000000000000" pitchFamily="2" charset="0"/>
              </a:rPr>
              <a:t>S'il est renoncé au rapport complémentaire de recherche européenne et que la division d'examen estime que les pièces de la demande qui doivent servir de base à l'examen revendiquent une invention, ou une pluralité d'inventions au sens de l'article 82, qui n'a pas fait l'objet d'une recherche effectuée par l'Office européen des brevets en qualité d'administration chargée de la recherche internationale ou d'administration indiquée pour la recherche internationale supplémentaire, la division d'examen </a:t>
            </a:r>
            <a:r>
              <a:rPr lang="fr-CH" sz="1600" dirty="0" smtClean="0">
                <a:latin typeface="Frutiger 55 Roman" panose="00000400000000000000" pitchFamily="2" charset="0"/>
              </a:rPr>
              <a:t>:</a:t>
            </a: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r>
              <a:rPr lang="fr-CH" sz="1600" dirty="0" smtClean="0">
                <a:latin typeface="Frutiger 55 Roman" panose="00000400000000000000" pitchFamily="2" charset="0"/>
              </a:rPr>
              <a:t>a) notifie </a:t>
            </a:r>
            <a:r>
              <a:rPr lang="fr-CH" sz="1600" dirty="0">
                <a:latin typeface="Frutiger 55 Roman" panose="00000400000000000000" pitchFamily="2" charset="0"/>
              </a:rPr>
              <a:t>au demandeur qu'une recherche sera effectuée pour toute invention telle que susvisée pour laquelle une taxe de recherche est acquittée dans un délai de deux mois ; </a:t>
            </a:r>
          </a:p>
        </p:txBody>
      </p:sp>
    </p:spTree>
    <p:extLst>
      <p:ext uri="{BB962C8B-B14F-4D97-AF65-F5344CB8AC3E}">
        <p14:creationId xmlns:p14="http://schemas.microsoft.com/office/powerpoint/2010/main" val="255420661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2" y="48304"/>
            <a:ext cx="9144000" cy="6858000"/>
          </a:xfrm>
          <a:prstGeom prst="rect">
            <a:avLst/>
          </a:prstGeom>
        </p:spPr>
      </p:pic>
      <p:sp>
        <p:nvSpPr>
          <p:cNvPr id="4" name="Sous-titre 2"/>
          <p:cNvSpPr txBox="1">
            <a:spLocks/>
          </p:cNvSpPr>
          <p:nvPr/>
        </p:nvSpPr>
        <p:spPr>
          <a:xfrm>
            <a:off x="3631720" y="84537"/>
            <a:ext cx="5450368"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Unité d’invention – Phase régionale EP </a:t>
            </a:r>
            <a:r>
              <a:rPr lang="fr-CH" sz="2000" dirty="0" smtClean="0">
                <a:solidFill>
                  <a:schemeClr val="bg1"/>
                </a:solidFill>
                <a:latin typeface="Frutiger 45 Light" pitchFamily="2" charset="0"/>
                <a:cs typeface="Frutiger LT 55 Roman"/>
              </a:rPr>
              <a:t>7/10</a:t>
            </a:r>
            <a:endParaRPr lang="fr-CH" sz="2000" dirty="0">
              <a:solidFill>
                <a:schemeClr val="bg1"/>
              </a:solidFill>
              <a:latin typeface="Frutiger 45 Light" pitchFamily="2" charset="0"/>
              <a:cs typeface="Frutiger LT 55 Roman"/>
            </a:endParaRPr>
          </a:p>
          <a:p>
            <a:pPr algn="l"/>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008063" y="1449388"/>
            <a:ext cx="7559675" cy="4751387"/>
          </a:xfrm>
          <a:prstGeom prst="rect">
            <a:avLst/>
          </a:prstGeom>
          <a:noFill/>
          <a:ln w="9525">
            <a:noFill/>
            <a:miter lim="800000"/>
            <a:headEnd/>
            <a:tailEnd/>
          </a:ln>
        </p:spPr>
        <p:txBody>
          <a:bodyPr/>
          <a:lstStyle/>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
        <p:nvSpPr>
          <p:cNvPr id="10" name="Espace réservé du contenu 5"/>
          <p:cNvSpPr txBox="1">
            <a:spLocks/>
          </p:cNvSpPr>
          <p:nvPr/>
        </p:nvSpPr>
        <p:spPr bwMode="auto">
          <a:xfrm>
            <a:off x="1160463" y="1447800"/>
            <a:ext cx="7559675" cy="4751388"/>
          </a:xfrm>
          <a:prstGeom prst="rect">
            <a:avLst/>
          </a:prstGeom>
          <a:noFill/>
          <a:ln w="9525">
            <a:noFill/>
            <a:miter lim="800000"/>
            <a:headEnd/>
            <a:tailEnd/>
          </a:ln>
        </p:spPr>
        <p:txBody>
          <a:bodyPr/>
          <a:lstStyle/>
          <a:p>
            <a:pPr>
              <a:lnSpc>
                <a:spcPct val="120000"/>
              </a:lnSpc>
              <a:buClr>
                <a:srgbClr val="FFC000"/>
              </a:buClr>
              <a:defRPr/>
            </a:pPr>
            <a:r>
              <a:rPr lang="fr-CH" sz="1600" b="1" kern="0" dirty="0" smtClean="0">
                <a:solidFill>
                  <a:srgbClr val="6093BB"/>
                </a:solidFill>
                <a:latin typeface="Frutiger 45 Light" pitchFamily="2" charset="0"/>
              </a:rPr>
              <a:t>R164(2) </a:t>
            </a:r>
            <a:r>
              <a:rPr lang="fr-CH" sz="1600" b="1" kern="0" dirty="0">
                <a:solidFill>
                  <a:srgbClr val="6093BB"/>
                </a:solidFill>
                <a:latin typeface="Frutiger 45 Light" pitchFamily="2" charset="0"/>
              </a:rPr>
              <a:t>«nouvelle»</a:t>
            </a:r>
          </a:p>
          <a:p>
            <a:pPr>
              <a:lnSpc>
                <a:spcPct val="120000"/>
              </a:lnSpc>
              <a:buClr>
                <a:srgbClr val="FFC000"/>
              </a:buClr>
              <a:defRPr/>
            </a:pPr>
            <a:endParaRPr lang="fr-CH" sz="1600" i="1" dirty="0">
              <a:latin typeface="Frutiger 55 Roman" panose="00000400000000000000" pitchFamily="2" charset="0"/>
            </a:endParaRPr>
          </a:p>
          <a:p>
            <a:pPr>
              <a:lnSpc>
                <a:spcPct val="120000"/>
              </a:lnSpc>
              <a:buClr>
                <a:srgbClr val="FFC000"/>
              </a:buClr>
              <a:defRPr/>
            </a:pPr>
            <a:r>
              <a:rPr lang="fr-CH" sz="1600" dirty="0" smtClean="0">
                <a:latin typeface="Frutiger 55 Roman" panose="00000400000000000000" pitchFamily="2" charset="0"/>
              </a:rPr>
              <a:t>b) envoie </a:t>
            </a:r>
            <a:r>
              <a:rPr lang="fr-CH" sz="1600" dirty="0">
                <a:latin typeface="Frutiger 55 Roman" panose="00000400000000000000" pitchFamily="2" charset="0"/>
              </a:rPr>
              <a:t>les résultats de toute recherche effectuée conformément à la lettre a) avec :</a:t>
            </a:r>
          </a:p>
          <a:p>
            <a:pPr>
              <a:lnSpc>
                <a:spcPct val="120000"/>
              </a:lnSpc>
              <a:buClr>
                <a:srgbClr val="FFC000"/>
              </a:buClr>
              <a:defRPr/>
            </a:pPr>
            <a:r>
              <a:rPr lang="fr-CH" sz="1600" dirty="0">
                <a:latin typeface="Frutiger 55 Roman" panose="00000400000000000000" pitchFamily="2" charset="0"/>
              </a:rPr>
              <a:t>- </a:t>
            </a:r>
            <a:r>
              <a:rPr lang="fr-CH" sz="1600" dirty="0" smtClean="0">
                <a:latin typeface="Frutiger 55 Roman" panose="00000400000000000000" pitchFamily="2" charset="0"/>
              </a:rPr>
              <a:t>une </a:t>
            </a:r>
            <a:r>
              <a:rPr lang="fr-CH" sz="1600" dirty="0">
                <a:latin typeface="Frutiger 55 Roman" panose="00000400000000000000" pitchFamily="2" charset="0"/>
              </a:rPr>
              <a:t>notification émise en vertu de l'article 94, paragraphe 3, et de la règle 71, paragraphes 1 et 2, dans laquelle elle donne au demandeur la possibilité de prendre position sur ces résultats et de modifier la description, les revendications et les dessins, ou</a:t>
            </a:r>
          </a:p>
          <a:p>
            <a:pPr>
              <a:lnSpc>
                <a:spcPct val="120000"/>
              </a:lnSpc>
              <a:buClr>
                <a:srgbClr val="FFC000"/>
              </a:buClr>
              <a:defRPr/>
            </a:pPr>
            <a:r>
              <a:rPr lang="fr-CH" sz="1600" dirty="0">
                <a:latin typeface="Frutiger 55 Roman" panose="00000400000000000000" pitchFamily="2" charset="0"/>
              </a:rPr>
              <a:t>- </a:t>
            </a:r>
            <a:r>
              <a:rPr lang="fr-CH" sz="1600" dirty="0" smtClean="0">
                <a:latin typeface="Frutiger 55 Roman" panose="00000400000000000000" pitchFamily="2" charset="0"/>
              </a:rPr>
              <a:t>une </a:t>
            </a:r>
            <a:r>
              <a:rPr lang="fr-CH" sz="1600" dirty="0">
                <a:latin typeface="Frutiger 55 Roman" panose="00000400000000000000" pitchFamily="2" charset="0"/>
              </a:rPr>
              <a:t>notification émise en vertu de la règle 71, paragraphe 3,</a:t>
            </a:r>
          </a:p>
          <a:p>
            <a:pPr>
              <a:lnSpc>
                <a:spcPct val="120000"/>
              </a:lnSpc>
              <a:buClr>
                <a:srgbClr val="FFC000"/>
              </a:buClr>
              <a:defRPr/>
            </a:pPr>
            <a:r>
              <a:rPr lang="fr-CH" sz="1600" dirty="0">
                <a:latin typeface="Frutiger 55 Roman" panose="00000400000000000000" pitchFamily="2" charset="0"/>
              </a:rPr>
              <a:t>et </a:t>
            </a:r>
            <a:endParaRPr lang="fr-CH" sz="1600" dirty="0" smtClean="0">
              <a:latin typeface="Frutiger 55 Roman" panose="00000400000000000000" pitchFamily="2" charset="0"/>
            </a:endParaRPr>
          </a:p>
          <a:p>
            <a:pPr>
              <a:lnSpc>
                <a:spcPct val="120000"/>
              </a:lnSpc>
              <a:buClr>
                <a:srgbClr val="FFC000"/>
              </a:buClr>
              <a:defRPr/>
            </a:pPr>
            <a:r>
              <a:rPr lang="fr-CH" sz="1600" dirty="0" smtClean="0">
                <a:latin typeface="Frutiger 55 Roman" panose="00000400000000000000" pitchFamily="2" charset="0"/>
              </a:rPr>
              <a:t>c) invite </a:t>
            </a:r>
            <a:r>
              <a:rPr lang="fr-CH" sz="1600" dirty="0">
                <a:latin typeface="Frutiger 55 Roman" panose="00000400000000000000" pitchFamily="2" charset="0"/>
              </a:rPr>
              <a:t>le cas échéant le demandeur, dans la notification émise en vertu de la lettre b), à limiter la demande à une invention, ou pluralité d'inventions au sens de l'article 82, pour laquelle l'Office européen des brevets a établi un rapport de recherche en qualité d'administration chargée de la recherche internationale ou d'administration indiquée pour la recherche internationale supplémentaire, ou pour laquelle une recherche a été effectuée conformément à la procédure visée à la lettre a).</a:t>
            </a:r>
            <a:endParaRPr lang="fr-CH" sz="1600" i="1" dirty="0">
              <a:latin typeface="Frutiger 55 Roman" panose="00000400000000000000" pitchFamily="2" charset="0"/>
            </a:endParaRPr>
          </a:p>
        </p:txBody>
      </p:sp>
    </p:spTree>
    <p:extLst>
      <p:ext uri="{BB962C8B-B14F-4D97-AF65-F5344CB8AC3E}">
        <p14:creationId xmlns:p14="http://schemas.microsoft.com/office/powerpoint/2010/main" val="270170110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2" y="48304"/>
            <a:ext cx="9144000" cy="6858000"/>
          </a:xfrm>
          <a:prstGeom prst="rect">
            <a:avLst/>
          </a:prstGeom>
        </p:spPr>
      </p:pic>
      <p:sp>
        <p:nvSpPr>
          <p:cNvPr id="4" name="Sous-titre 2"/>
          <p:cNvSpPr txBox="1">
            <a:spLocks/>
          </p:cNvSpPr>
          <p:nvPr/>
        </p:nvSpPr>
        <p:spPr>
          <a:xfrm>
            <a:off x="3631720" y="84537"/>
            <a:ext cx="5512280"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Unité d’invention – Phase régionale EP </a:t>
            </a:r>
            <a:r>
              <a:rPr lang="fr-CH" sz="2000" dirty="0" smtClean="0">
                <a:solidFill>
                  <a:schemeClr val="bg1"/>
                </a:solidFill>
                <a:latin typeface="Frutiger 45 Light" pitchFamily="2" charset="0"/>
                <a:cs typeface="Frutiger LT 55 Roman"/>
              </a:rPr>
              <a:t>8/10</a:t>
            </a:r>
            <a:endParaRPr lang="fr-CH" sz="2000" dirty="0">
              <a:solidFill>
                <a:schemeClr val="bg1"/>
              </a:solidFill>
              <a:latin typeface="Frutiger 45 Light" pitchFamily="2" charset="0"/>
              <a:cs typeface="Frutiger LT 55 Roman"/>
            </a:endParaRPr>
          </a:p>
          <a:p>
            <a:pPr algn="l"/>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008063" y="1449388"/>
            <a:ext cx="7559675" cy="4751387"/>
          </a:xfrm>
          <a:prstGeom prst="rect">
            <a:avLst/>
          </a:prstGeom>
          <a:noFill/>
          <a:ln w="9525">
            <a:noFill/>
            <a:miter lim="800000"/>
            <a:headEnd/>
            <a:tailEnd/>
          </a:ln>
        </p:spPr>
        <p:txBody>
          <a:bodyPr/>
          <a:lstStyle/>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
        <p:nvSpPr>
          <p:cNvPr id="10" name="Espace réservé du contenu 5"/>
          <p:cNvSpPr txBox="1">
            <a:spLocks/>
          </p:cNvSpPr>
          <p:nvPr/>
        </p:nvSpPr>
        <p:spPr bwMode="auto">
          <a:xfrm>
            <a:off x="1160463" y="1447800"/>
            <a:ext cx="7559675" cy="4751388"/>
          </a:xfrm>
          <a:prstGeom prst="rect">
            <a:avLst/>
          </a:prstGeom>
          <a:noFill/>
          <a:ln w="9525">
            <a:noFill/>
            <a:miter lim="800000"/>
            <a:headEnd/>
            <a:tailEnd/>
          </a:ln>
        </p:spPr>
        <p:txBody>
          <a:bodyPr/>
          <a:lstStyle/>
          <a:p>
            <a:pPr>
              <a:lnSpc>
                <a:spcPct val="120000"/>
              </a:lnSpc>
              <a:buClr>
                <a:srgbClr val="FFC000"/>
              </a:buClr>
              <a:defRPr/>
            </a:pPr>
            <a:r>
              <a:rPr lang="fr-CH" sz="1600" b="1" kern="0" dirty="0">
                <a:solidFill>
                  <a:srgbClr val="6093BB"/>
                </a:solidFill>
                <a:latin typeface="Frutiger 45 Light" pitchFamily="2" charset="0"/>
              </a:rPr>
              <a:t>Exemple de procédure dans </a:t>
            </a:r>
            <a:r>
              <a:rPr lang="fr-CH" sz="1600" b="1" kern="0" dirty="0" smtClean="0">
                <a:solidFill>
                  <a:srgbClr val="6093BB"/>
                </a:solidFill>
                <a:latin typeface="Frutiger 45 Light" pitchFamily="2" charset="0"/>
              </a:rPr>
              <a:t>laquelle une </a:t>
            </a:r>
            <a:r>
              <a:rPr lang="fr-CH" sz="1600" b="1" kern="0" dirty="0">
                <a:solidFill>
                  <a:srgbClr val="6093BB"/>
                </a:solidFill>
                <a:latin typeface="Frutiger 45 Light" pitchFamily="2" charset="0"/>
              </a:rPr>
              <a:t>invitation est émise au </a:t>
            </a:r>
            <a:r>
              <a:rPr lang="fr-CH" sz="1600" b="1" kern="0" dirty="0" smtClean="0">
                <a:solidFill>
                  <a:srgbClr val="6093BB"/>
                </a:solidFill>
                <a:latin typeface="Frutiger 45 Light" pitchFamily="2" charset="0"/>
              </a:rPr>
              <a:t>titre de </a:t>
            </a:r>
            <a:r>
              <a:rPr lang="fr-CH" sz="1600" b="1" kern="0" dirty="0">
                <a:solidFill>
                  <a:srgbClr val="6093BB"/>
                </a:solidFill>
                <a:latin typeface="Frutiger 45 Light" pitchFamily="2" charset="0"/>
              </a:rPr>
              <a:t>la règle </a:t>
            </a:r>
            <a:r>
              <a:rPr lang="fr-CH" sz="1600" b="1" kern="0" dirty="0" smtClean="0">
                <a:solidFill>
                  <a:srgbClr val="6093BB"/>
                </a:solidFill>
                <a:latin typeface="Frutiger 45 Light" pitchFamily="2" charset="0"/>
              </a:rPr>
              <a:t>164(2) </a:t>
            </a:r>
            <a:r>
              <a:rPr lang="fr-CH" sz="1600" b="1" kern="0" dirty="0">
                <a:solidFill>
                  <a:srgbClr val="6093BB"/>
                </a:solidFill>
                <a:latin typeface="Frutiger 45 Light" pitchFamily="2" charset="0"/>
              </a:rPr>
              <a:t>CBE</a:t>
            </a:r>
            <a:endParaRPr lang="fr-CH" sz="1600" i="1" dirty="0">
              <a:latin typeface="Frutiger 55 Roman" panose="00000400000000000000" pitchFamily="2" charset="0"/>
            </a:endParaRPr>
          </a:p>
          <a:p>
            <a:pPr>
              <a:lnSpc>
                <a:spcPct val="120000"/>
              </a:lnSpc>
              <a:buClr>
                <a:srgbClr val="FFC000"/>
              </a:buClr>
              <a:defRPr/>
            </a:pPr>
            <a:endParaRPr lang="fr-CH" sz="1600" i="1" dirty="0">
              <a:latin typeface="Frutiger 55 Roman" panose="00000400000000000000" pitchFamily="2" charset="0"/>
            </a:endParaRPr>
          </a:p>
          <a:p>
            <a:pPr>
              <a:lnSpc>
                <a:spcPct val="120000"/>
              </a:lnSpc>
              <a:buClr>
                <a:srgbClr val="FFC000"/>
              </a:buClr>
              <a:defRPr/>
            </a:pPr>
            <a:r>
              <a:rPr lang="fr-CH" sz="1600" dirty="0" smtClean="0">
                <a:latin typeface="Frutiger 55 Roman" panose="00000400000000000000" pitchFamily="2" charset="0"/>
              </a:rPr>
              <a:t>Phase internationale</a:t>
            </a: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l'OEB agissant en qualité d'ISA </a:t>
            </a:r>
            <a:r>
              <a:rPr lang="fr-CH" sz="1600" dirty="0" smtClean="0">
                <a:latin typeface="Frutiger 55 Roman" panose="00000400000000000000" pitchFamily="2" charset="0"/>
              </a:rPr>
              <a:t>identifie une </a:t>
            </a:r>
            <a:r>
              <a:rPr lang="fr-CH" sz="1600" dirty="0">
                <a:latin typeface="Frutiger 55 Roman" panose="00000400000000000000" pitchFamily="2" charset="0"/>
              </a:rPr>
              <a:t>absence d'unité (avec une </a:t>
            </a:r>
            <a:r>
              <a:rPr lang="fr-CH" sz="1600" dirty="0" smtClean="0">
                <a:latin typeface="Frutiger 55 Roman" panose="00000400000000000000" pitchFamily="2" charset="0"/>
              </a:rPr>
              <a:t>invention A </a:t>
            </a:r>
            <a:r>
              <a:rPr lang="fr-CH" sz="1600" dirty="0">
                <a:latin typeface="Frutiger 55 Roman" panose="00000400000000000000" pitchFamily="2" charset="0"/>
              </a:rPr>
              <a:t>mentionnée en premier </a:t>
            </a:r>
            <a:r>
              <a:rPr lang="fr-CH" sz="1600" dirty="0" smtClean="0">
                <a:latin typeface="Frutiger 55 Roman" panose="00000400000000000000" pitchFamily="2" charset="0"/>
              </a:rPr>
              <a:t>lieu dans </a:t>
            </a:r>
            <a:r>
              <a:rPr lang="fr-CH" sz="1600" dirty="0">
                <a:latin typeface="Frutiger 55 Roman" panose="00000400000000000000" pitchFamily="2" charset="0"/>
              </a:rPr>
              <a:t>les revendications et deux </a:t>
            </a:r>
            <a:r>
              <a:rPr lang="fr-CH" sz="1600" dirty="0" smtClean="0">
                <a:latin typeface="Frutiger 55 Roman" panose="00000400000000000000" pitchFamily="2" charset="0"/>
              </a:rPr>
              <a:t>autres inventions </a:t>
            </a:r>
            <a:r>
              <a:rPr lang="fr-CH" sz="1600" dirty="0">
                <a:latin typeface="Frutiger 55 Roman" panose="00000400000000000000" pitchFamily="2" charset="0"/>
              </a:rPr>
              <a:t>B et C</a:t>
            </a:r>
            <a:r>
              <a:rPr lang="fr-CH" sz="1600" dirty="0" smtClean="0">
                <a:latin typeface="Frutiger 55 Roman" panose="00000400000000000000" pitchFamily="2" charset="0"/>
              </a:rPr>
              <a:t>)</a:t>
            </a: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un rapport partiel de recherche </a:t>
            </a:r>
            <a:r>
              <a:rPr lang="fr-CH" sz="1600" dirty="0" smtClean="0">
                <a:latin typeface="Frutiger 55 Roman" panose="00000400000000000000" pitchFamily="2" charset="0"/>
              </a:rPr>
              <a:t>internationale est </a:t>
            </a:r>
            <a:r>
              <a:rPr lang="fr-CH" sz="1600" dirty="0">
                <a:latin typeface="Frutiger 55 Roman" panose="00000400000000000000" pitchFamily="2" charset="0"/>
              </a:rPr>
              <a:t>établi pour l'invention </a:t>
            </a:r>
            <a:r>
              <a:rPr lang="fr-CH" sz="1600" dirty="0" smtClean="0">
                <a:latin typeface="Frutiger 55 Roman" panose="00000400000000000000" pitchFamily="2" charset="0"/>
              </a:rPr>
              <a:t>A (A17.3)a</a:t>
            </a:r>
            <a:r>
              <a:rPr lang="fr-CH" sz="1600" dirty="0">
                <a:latin typeface="Frutiger 55 Roman" panose="00000400000000000000" pitchFamily="2" charset="0"/>
              </a:rPr>
              <a:t>) PCT), avec une </a:t>
            </a:r>
            <a:r>
              <a:rPr lang="fr-CH" sz="1600" dirty="0" smtClean="0">
                <a:latin typeface="Frutiger 55 Roman" panose="00000400000000000000" pitchFamily="2" charset="0"/>
              </a:rPr>
              <a:t>invitation à </a:t>
            </a:r>
            <a:r>
              <a:rPr lang="fr-CH" sz="1600" dirty="0">
                <a:latin typeface="Frutiger 55 Roman" panose="00000400000000000000" pitchFamily="2" charset="0"/>
              </a:rPr>
              <a:t>acquitter une taxe de </a:t>
            </a:r>
            <a:r>
              <a:rPr lang="fr-CH" sz="1600" dirty="0" smtClean="0">
                <a:latin typeface="Frutiger 55 Roman" panose="00000400000000000000" pitchFamily="2" charset="0"/>
              </a:rPr>
              <a:t>recherche additionnelle </a:t>
            </a:r>
            <a:r>
              <a:rPr lang="fr-CH" sz="1600" dirty="0">
                <a:latin typeface="Frutiger 55 Roman" panose="00000400000000000000" pitchFamily="2" charset="0"/>
              </a:rPr>
              <a:t>pour chacune des </a:t>
            </a:r>
            <a:r>
              <a:rPr lang="fr-CH" sz="1600" dirty="0" smtClean="0">
                <a:latin typeface="Frutiger 55 Roman" panose="00000400000000000000" pitchFamily="2" charset="0"/>
              </a:rPr>
              <a:t>inventions B </a:t>
            </a:r>
            <a:r>
              <a:rPr lang="fr-CH" sz="1600" dirty="0">
                <a:latin typeface="Frutiger 55 Roman" panose="00000400000000000000" pitchFamily="2" charset="0"/>
              </a:rPr>
              <a:t>et </a:t>
            </a:r>
            <a:r>
              <a:rPr lang="fr-CH" sz="1600" dirty="0" smtClean="0">
                <a:latin typeface="Frutiger 55 Roman" panose="00000400000000000000" pitchFamily="2" charset="0"/>
              </a:rPr>
              <a:t>C</a:t>
            </a: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le demandeur acquitte une taxe </a:t>
            </a:r>
            <a:r>
              <a:rPr lang="fr-CH" sz="1600" dirty="0" smtClean="0">
                <a:latin typeface="Frutiger 55 Roman" panose="00000400000000000000" pitchFamily="2" charset="0"/>
              </a:rPr>
              <a:t>de recherche </a:t>
            </a:r>
            <a:r>
              <a:rPr lang="fr-CH" sz="1600" dirty="0">
                <a:latin typeface="Frutiger 55 Roman" panose="00000400000000000000" pitchFamily="2" charset="0"/>
              </a:rPr>
              <a:t>additionnelle pour </a:t>
            </a:r>
            <a:r>
              <a:rPr lang="fr-CH" sz="1600" dirty="0" smtClean="0">
                <a:latin typeface="Frutiger 55 Roman" panose="00000400000000000000" pitchFamily="2" charset="0"/>
              </a:rPr>
              <a:t>l'invention B (</a:t>
            </a:r>
            <a:r>
              <a:rPr lang="fr-CH" sz="1600" dirty="0">
                <a:latin typeface="Frutiger 55 Roman" panose="00000400000000000000" pitchFamily="2" charset="0"/>
              </a:rPr>
              <a:t>R</a:t>
            </a:r>
            <a:r>
              <a:rPr lang="fr-CH" sz="1600" dirty="0" smtClean="0">
                <a:latin typeface="Frutiger 55 Roman" panose="00000400000000000000" pitchFamily="2" charset="0"/>
              </a:rPr>
              <a:t>40.2 </a:t>
            </a:r>
            <a:r>
              <a:rPr lang="fr-CH" sz="1600" dirty="0">
                <a:latin typeface="Frutiger 55 Roman" panose="00000400000000000000" pitchFamily="2" charset="0"/>
              </a:rPr>
              <a:t>PCT</a:t>
            </a:r>
            <a:r>
              <a:rPr lang="fr-CH" sz="1600" dirty="0" smtClean="0">
                <a:latin typeface="Frutiger 55 Roman" panose="00000400000000000000" pitchFamily="2" charset="0"/>
              </a:rPr>
              <a:t>)</a:t>
            </a: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l'ISR est ensuite établi pour les </a:t>
            </a:r>
            <a:r>
              <a:rPr lang="fr-CH" sz="1600" dirty="0" smtClean="0">
                <a:latin typeface="Frutiger 55 Roman" panose="00000400000000000000" pitchFamily="2" charset="0"/>
              </a:rPr>
              <a:t>inventions A </a:t>
            </a:r>
            <a:r>
              <a:rPr lang="fr-CH" sz="1600" dirty="0">
                <a:latin typeface="Frutiger 55 Roman" panose="00000400000000000000" pitchFamily="2" charset="0"/>
              </a:rPr>
              <a:t>et </a:t>
            </a:r>
            <a:r>
              <a:rPr lang="fr-CH" sz="1600" dirty="0" smtClean="0">
                <a:latin typeface="Frutiger 55 Roman" panose="00000400000000000000" pitchFamily="2" charset="0"/>
              </a:rPr>
              <a:t>B</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p:txBody>
      </p:sp>
      <p:sp>
        <p:nvSpPr>
          <p:cNvPr id="2" name="ZoneTexte 1"/>
          <p:cNvSpPr txBox="1"/>
          <p:nvPr/>
        </p:nvSpPr>
        <p:spPr>
          <a:xfrm>
            <a:off x="0" y="6554787"/>
            <a:ext cx="8567738" cy="246221"/>
          </a:xfrm>
          <a:prstGeom prst="rect">
            <a:avLst/>
          </a:prstGeom>
          <a:noFill/>
        </p:spPr>
        <p:txBody>
          <a:bodyPr wrap="square" rtlCol="0">
            <a:spAutoFit/>
          </a:bodyPr>
          <a:lstStyle/>
          <a:p>
            <a:r>
              <a:rPr lang="fr-CH" sz="1000" dirty="0" smtClean="0">
                <a:latin typeface="Frutiger 55 Roman" panose="00000400000000000000" pitchFamily="2" charset="0"/>
              </a:rPr>
              <a:t>Tiré du communiqué </a:t>
            </a:r>
            <a:r>
              <a:rPr lang="fr-CH" sz="1000" dirty="0">
                <a:latin typeface="Frutiger 55 Roman" panose="00000400000000000000" pitchFamily="2" charset="0"/>
              </a:rPr>
              <a:t>de l'Office européen des brevets, en date du 10 juin 2014, concernant la modification des </a:t>
            </a:r>
            <a:r>
              <a:rPr lang="fr-CH" sz="1000" dirty="0" smtClean="0">
                <a:latin typeface="Frutiger 55 Roman" panose="00000400000000000000" pitchFamily="2" charset="0"/>
              </a:rPr>
              <a:t>R164, R135 </a:t>
            </a:r>
            <a:r>
              <a:rPr lang="fr-CH" sz="1000" dirty="0">
                <a:latin typeface="Frutiger 55 Roman" panose="00000400000000000000" pitchFamily="2" charset="0"/>
              </a:rPr>
              <a:t>CBE - </a:t>
            </a:r>
            <a:r>
              <a:rPr lang="fr-CH" sz="1000" b="1" dirty="0">
                <a:latin typeface="Frutiger 55 Roman" panose="00000400000000000000" pitchFamily="2" charset="0"/>
              </a:rPr>
              <a:t>JO 2014, A70</a:t>
            </a:r>
            <a:endParaRPr lang="fr-CH" sz="1000" dirty="0"/>
          </a:p>
        </p:txBody>
      </p:sp>
    </p:spTree>
    <p:extLst>
      <p:ext uri="{BB962C8B-B14F-4D97-AF65-F5344CB8AC3E}">
        <p14:creationId xmlns:p14="http://schemas.microsoft.com/office/powerpoint/2010/main" val="162420938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2" y="48304"/>
            <a:ext cx="9144000" cy="6858000"/>
          </a:xfrm>
          <a:prstGeom prst="rect">
            <a:avLst/>
          </a:prstGeom>
        </p:spPr>
      </p:pic>
      <p:sp>
        <p:nvSpPr>
          <p:cNvPr id="4" name="Sous-titre 2"/>
          <p:cNvSpPr txBox="1">
            <a:spLocks/>
          </p:cNvSpPr>
          <p:nvPr/>
        </p:nvSpPr>
        <p:spPr>
          <a:xfrm>
            <a:off x="3631720" y="84537"/>
            <a:ext cx="5450368"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Unité d’invention – Phase régionale EP </a:t>
            </a:r>
            <a:r>
              <a:rPr lang="fr-CH" sz="2000" dirty="0" smtClean="0">
                <a:solidFill>
                  <a:schemeClr val="bg1"/>
                </a:solidFill>
                <a:latin typeface="Frutiger 45 Light" pitchFamily="2" charset="0"/>
                <a:cs typeface="Frutiger LT 55 Roman"/>
              </a:rPr>
              <a:t>9/10</a:t>
            </a:r>
            <a:endParaRPr lang="fr-CH" sz="2000" dirty="0">
              <a:solidFill>
                <a:schemeClr val="bg1"/>
              </a:solidFill>
              <a:latin typeface="Frutiger 45 Light" pitchFamily="2" charset="0"/>
              <a:cs typeface="Frutiger LT 55 Roman"/>
            </a:endParaRPr>
          </a:p>
          <a:p>
            <a:pPr algn="l"/>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008063" y="1449388"/>
            <a:ext cx="7559675" cy="4751387"/>
          </a:xfrm>
          <a:prstGeom prst="rect">
            <a:avLst/>
          </a:prstGeom>
          <a:noFill/>
          <a:ln w="9525">
            <a:noFill/>
            <a:miter lim="800000"/>
            <a:headEnd/>
            <a:tailEnd/>
          </a:ln>
        </p:spPr>
        <p:txBody>
          <a:bodyPr/>
          <a:lstStyle/>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
        <p:nvSpPr>
          <p:cNvPr id="10" name="Espace réservé du contenu 5"/>
          <p:cNvSpPr txBox="1">
            <a:spLocks/>
          </p:cNvSpPr>
          <p:nvPr/>
        </p:nvSpPr>
        <p:spPr bwMode="auto">
          <a:xfrm>
            <a:off x="1160463" y="1447800"/>
            <a:ext cx="7559675" cy="4751388"/>
          </a:xfrm>
          <a:prstGeom prst="rect">
            <a:avLst/>
          </a:prstGeom>
          <a:noFill/>
          <a:ln w="9525">
            <a:noFill/>
            <a:miter lim="800000"/>
            <a:headEnd/>
            <a:tailEnd/>
          </a:ln>
        </p:spPr>
        <p:txBody>
          <a:bodyPr/>
          <a:lstStyle/>
          <a:p>
            <a:pPr>
              <a:lnSpc>
                <a:spcPct val="120000"/>
              </a:lnSpc>
              <a:buClr>
                <a:srgbClr val="FFC000"/>
              </a:buClr>
              <a:defRPr/>
            </a:pPr>
            <a:r>
              <a:rPr lang="fr-CH" sz="1600" dirty="0" smtClean="0">
                <a:latin typeface="Frutiger 55 Roman" panose="00000400000000000000" pitchFamily="2" charset="0"/>
              </a:rPr>
              <a:t>Phase européenne</a:t>
            </a: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la division d'examen estime que </a:t>
            </a:r>
            <a:r>
              <a:rPr lang="fr-CH" sz="1600" dirty="0" smtClean="0">
                <a:latin typeface="Frutiger 55 Roman" panose="00000400000000000000" pitchFamily="2" charset="0"/>
              </a:rPr>
              <a:t>les inventions </a:t>
            </a:r>
            <a:r>
              <a:rPr lang="fr-CH" sz="1600" dirty="0">
                <a:latin typeface="Frutiger 55 Roman" panose="00000400000000000000" pitchFamily="2" charset="0"/>
              </a:rPr>
              <a:t>A, B, C et D sont </a:t>
            </a:r>
            <a:r>
              <a:rPr lang="fr-CH" sz="1600" dirty="0" smtClean="0">
                <a:latin typeface="Frutiger 55 Roman" panose="00000400000000000000" pitchFamily="2" charset="0"/>
              </a:rPr>
              <a:t>revendiquées (l'invention </a:t>
            </a:r>
            <a:r>
              <a:rPr lang="fr-CH" sz="1600" dirty="0">
                <a:latin typeface="Frutiger 55 Roman" panose="00000400000000000000" pitchFamily="2" charset="0"/>
              </a:rPr>
              <a:t>D a été extraite de </a:t>
            </a:r>
            <a:r>
              <a:rPr lang="fr-CH" sz="1600" dirty="0" smtClean="0">
                <a:latin typeface="Frutiger 55 Roman" panose="00000400000000000000" pitchFamily="2" charset="0"/>
              </a:rPr>
              <a:t>la description</a:t>
            </a:r>
            <a:r>
              <a:rPr lang="fr-CH" sz="1600" dirty="0">
                <a:latin typeface="Frutiger 55 Roman" panose="00000400000000000000" pitchFamily="2" charset="0"/>
              </a:rPr>
              <a:t>) et invite le demandeur </a:t>
            </a:r>
            <a:r>
              <a:rPr lang="fr-CH" sz="1600" dirty="0" smtClean="0">
                <a:latin typeface="Frutiger 55 Roman" panose="00000400000000000000" pitchFamily="2" charset="0"/>
              </a:rPr>
              <a:t>à acquitter </a:t>
            </a:r>
            <a:r>
              <a:rPr lang="fr-CH" sz="1600" dirty="0">
                <a:latin typeface="Frutiger 55 Roman" panose="00000400000000000000" pitchFamily="2" charset="0"/>
              </a:rPr>
              <a:t>une taxe de recherche </a:t>
            </a:r>
            <a:r>
              <a:rPr lang="fr-CH" sz="1600" dirty="0" smtClean="0">
                <a:latin typeface="Frutiger 55 Roman" panose="00000400000000000000" pitchFamily="2" charset="0"/>
              </a:rPr>
              <a:t>pour chacune </a:t>
            </a:r>
            <a:r>
              <a:rPr lang="fr-CH" sz="1600" dirty="0">
                <a:latin typeface="Frutiger 55 Roman" panose="00000400000000000000" pitchFamily="2" charset="0"/>
              </a:rPr>
              <a:t>des inventions C et </a:t>
            </a:r>
            <a:r>
              <a:rPr lang="fr-CH" sz="1600" dirty="0" smtClean="0">
                <a:latin typeface="Frutiger 55 Roman" panose="00000400000000000000" pitchFamily="2" charset="0"/>
              </a:rPr>
              <a:t>D (règle 164(2)a)</a:t>
            </a: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le demandeur acquitte une taxe </a:t>
            </a:r>
            <a:r>
              <a:rPr lang="fr-CH" sz="1600" dirty="0" smtClean="0">
                <a:latin typeface="Frutiger 55 Roman" panose="00000400000000000000" pitchFamily="2" charset="0"/>
              </a:rPr>
              <a:t>de recherche </a:t>
            </a:r>
            <a:r>
              <a:rPr lang="fr-CH" sz="1600" dirty="0">
                <a:latin typeface="Frutiger 55 Roman" panose="00000400000000000000" pitchFamily="2" charset="0"/>
              </a:rPr>
              <a:t>pour l'invention </a:t>
            </a:r>
            <a:r>
              <a:rPr lang="fr-CH" sz="1600" dirty="0" smtClean="0">
                <a:latin typeface="Frutiger 55 Roman" panose="00000400000000000000" pitchFamily="2" charset="0"/>
              </a:rPr>
              <a:t>D le </a:t>
            </a:r>
            <a:r>
              <a:rPr lang="fr-CH" sz="1600" dirty="0">
                <a:latin typeface="Frutiger 55 Roman" panose="00000400000000000000" pitchFamily="2" charset="0"/>
              </a:rPr>
              <a:t>résultat de la recherche relative </a:t>
            </a:r>
            <a:r>
              <a:rPr lang="fr-CH" sz="1600" dirty="0" smtClean="0">
                <a:latin typeface="Frutiger 55 Roman" panose="00000400000000000000" pitchFamily="2" charset="0"/>
              </a:rPr>
              <a:t>à l'invention </a:t>
            </a:r>
            <a:r>
              <a:rPr lang="fr-CH" sz="1600" dirty="0">
                <a:latin typeface="Frutiger 55 Roman" panose="00000400000000000000" pitchFamily="2" charset="0"/>
              </a:rPr>
              <a:t>D est notifié au </a:t>
            </a:r>
            <a:r>
              <a:rPr lang="fr-CH" sz="1600" dirty="0" smtClean="0">
                <a:latin typeface="Frutiger 55 Roman" panose="00000400000000000000" pitchFamily="2" charset="0"/>
              </a:rPr>
              <a:t>demandeur (R164(2)b</a:t>
            </a:r>
            <a:r>
              <a:rPr lang="fr-CH" sz="1600" dirty="0">
                <a:latin typeface="Frutiger 55 Roman" panose="00000400000000000000" pitchFamily="2" charset="0"/>
              </a:rPr>
              <a:t>) CBE</a:t>
            </a:r>
            <a:r>
              <a:rPr lang="fr-CH" sz="1600" dirty="0" smtClean="0">
                <a:latin typeface="Frutiger 55 Roman" panose="00000400000000000000" pitchFamily="2" charset="0"/>
              </a:rPr>
              <a:t>)</a:t>
            </a:r>
          </a:p>
          <a:p>
            <a:pPr marL="342900" indent="-342900">
              <a:lnSpc>
                <a:spcPct val="120000"/>
              </a:lnSpc>
              <a:buClr>
                <a:srgbClr val="FFC000"/>
              </a:buClr>
              <a:buFont typeface="Wingdings" pitchFamily="2" charset="2"/>
              <a:buChar char="Ø"/>
              <a:defRPr/>
            </a:pPr>
            <a:endParaRPr lang="fr-CH" sz="1600" dirty="0" smtClean="0">
              <a:latin typeface="Frutiger 55 Roman" panose="00000400000000000000" pitchFamily="2" charset="0"/>
            </a:endParaRPr>
          </a:p>
          <a:p>
            <a:pPr>
              <a:lnSpc>
                <a:spcPct val="120000"/>
              </a:lnSpc>
              <a:buClr>
                <a:srgbClr val="FFC000"/>
              </a:buClr>
              <a:defRPr/>
            </a:pPr>
            <a:r>
              <a:rPr lang="fr-CH" sz="1600" dirty="0" smtClean="0">
                <a:latin typeface="Frutiger 55 Roman" panose="00000400000000000000" pitchFamily="2" charset="0"/>
              </a:rPr>
              <a:t>Options pour le demandeur</a:t>
            </a: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le demandeur peut maintenir une </a:t>
            </a:r>
            <a:r>
              <a:rPr lang="fr-CH" sz="1600" dirty="0" smtClean="0">
                <a:latin typeface="Frutiger 55 Roman" panose="00000400000000000000" pitchFamily="2" charset="0"/>
              </a:rPr>
              <a:t>des inventions </a:t>
            </a:r>
            <a:r>
              <a:rPr lang="fr-CH" sz="1600" dirty="0">
                <a:latin typeface="Frutiger 55 Roman" panose="00000400000000000000" pitchFamily="2" charset="0"/>
              </a:rPr>
              <a:t>A, B ou D aux fins de </a:t>
            </a:r>
            <a:r>
              <a:rPr lang="fr-CH" sz="1600" dirty="0" smtClean="0">
                <a:latin typeface="Frutiger 55 Roman" panose="00000400000000000000" pitchFamily="2" charset="0"/>
              </a:rPr>
              <a:t>la poursuite </a:t>
            </a:r>
            <a:r>
              <a:rPr lang="fr-CH" sz="1600" dirty="0">
                <a:latin typeface="Frutiger 55 Roman" panose="00000400000000000000" pitchFamily="2" charset="0"/>
              </a:rPr>
              <a:t>de la procédure relative à </a:t>
            </a:r>
            <a:r>
              <a:rPr lang="fr-CH" sz="1600" dirty="0" smtClean="0">
                <a:latin typeface="Frutiger 55 Roman" panose="00000400000000000000" pitchFamily="2" charset="0"/>
              </a:rPr>
              <a:t>la demande </a:t>
            </a:r>
            <a:r>
              <a:rPr lang="fr-CH" sz="1600" dirty="0">
                <a:latin typeface="Frutiger 55 Roman" panose="00000400000000000000" pitchFamily="2" charset="0"/>
              </a:rPr>
              <a:t>(règle 164(2)c</a:t>
            </a:r>
            <a:r>
              <a:rPr lang="fr-CH" sz="1600" dirty="0" smtClean="0">
                <a:latin typeface="Frutiger 55 Roman" panose="00000400000000000000" pitchFamily="2" charset="0"/>
              </a:rPr>
              <a:t>)</a:t>
            </a: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si le demandeur limite par exemple </a:t>
            </a:r>
            <a:r>
              <a:rPr lang="fr-CH" sz="1600" dirty="0" smtClean="0">
                <a:latin typeface="Frutiger 55 Roman" panose="00000400000000000000" pitchFamily="2" charset="0"/>
              </a:rPr>
              <a:t>la demande </a:t>
            </a:r>
            <a:r>
              <a:rPr lang="fr-CH" sz="1600" dirty="0">
                <a:latin typeface="Frutiger 55 Roman" panose="00000400000000000000" pitchFamily="2" charset="0"/>
              </a:rPr>
              <a:t>à l'invention B, la </a:t>
            </a:r>
            <a:r>
              <a:rPr lang="fr-CH" sz="1600" dirty="0" smtClean="0">
                <a:latin typeface="Frutiger 55 Roman" panose="00000400000000000000" pitchFamily="2" charset="0"/>
              </a:rPr>
              <a:t>procédure relative </a:t>
            </a:r>
            <a:r>
              <a:rPr lang="fr-CH" sz="1600" dirty="0">
                <a:latin typeface="Frutiger 55 Roman" panose="00000400000000000000" pitchFamily="2" charset="0"/>
              </a:rPr>
              <a:t>aux inventions A, C et/ou </a:t>
            </a:r>
            <a:r>
              <a:rPr lang="fr-CH" sz="1600" dirty="0" smtClean="0">
                <a:latin typeface="Frutiger 55 Roman" panose="00000400000000000000" pitchFamily="2" charset="0"/>
              </a:rPr>
              <a:t>D peut </a:t>
            </a:r>
            <a:r>
              <a:rPr lang="fr-CH" sz="1600" dirty="0">
                <a:latin typeface="Frutiger 55 Roman" panose="00000400000000000000" pitchFamily="2" charset="0"/>
              </a:rPr>
              <a:t>encore être poursuivie par </a:t>
            </a:r>
            <a:r>
              <a:rPr lang="fr-CH" sz="1600" dirty="0" smtClean="0">
                <a:latin typeface="Frutiger 55 Roman" panose="00000400000000000000" pitchFamily="2" charset="0"/>
              </a:rPr>
              <a:t>des demandes divisionnaires</a:t>
            </a:r>
          </a:p>
          <a:p>
            <a:pPr marL="342900" indent="-342900">
              <a:lnSpc>
                <a:spcPct val="120000"/>
              </a:lnSpc>
              <a:buClr>
                <a:srgbClr val="FFC000"/>
              </a:buClr>
              <a:buFont typeface="Wingdings" pitchFamily="2" charset="2"/>
              <a:buChar char="Ø"/>
              <a:defRPr/>
            </a:pPr>
            <a:r>
              <a:rPr lang="fr-CH" sz="1600" dirty="0">
                <a:latin typeface="Frutiger 55 Roman" panose="00000400000000000000" pitchFamily="2" charset="0"/>
              </a:rPr>
              <a:t>une demande divisionnaire portant </a:t>
            </a:r>
            <a:r>
              <a:rPr lang="fr-CH" sz="1600" dirty="0" smtClean="0">
                <a:latin typeface="Frutiger 55 Roman" panose="00000400000000000000" pitchFamily="2" charset="0"/>
              </a:rPr>
              <a:t>sur l'invention </a:t>
            </a:r>
            <a:r>
              <a:rPr lang="fr-CH" sz="1600" dirty="0">
                <a:latin typeface="Frutiger 55 Roman" panose="00000400000000000000" pitchFamily="2" charset="0"/>
              </a:rPr>
              <a:t>A ou D peut permettre </a:t>
            </a:r>
            <a:r>
              <a:rPr lang="fr-CH" sz="1600" dirty="0" smtClean="0">
                <a:latin typeface="Frutiger 55 Roman" panose="00000400000000000000" pitchFamily="2" charset="0"/>
              </a:rPr>
              <a:t>au demandeur </a:t>
            </a:r>
            <a:r>
              <a:rPr lang="fr-CH" sz="1600" dirty="0">
                <a:latin typeface="Frutiger 55 Roman" panose="00000400000000000000" pitchFamily="2" charset="0"/>
              </a:rPr>
              <a:t>d'obtenir un </a:t>
            </a:r>
            <a:r>
              <a:rPr lang="fr-CH" sz="1600" dirty="0" smtClean="0">
                <a:latin typeface="Frutiger 55 Roman" panose="00000400000000000000" pitchFamily="2" charset="0"/>
              </a:rPr>
              <a:t>remboursement  au </a:t>
            </a:r>
            <a:r>
              <a:rPr lang="fr-CH" sz="1600" dirty="0">
                <a:latin typeface="Frutiger 55 Roman" panose="00000400000000000000" pitchFamily="2" charset="0"/>
              </a:rPr>
              <a:t>titre de l'article 9(2) </a:t>
            </a:r>
            <a:r>
              <a:rPr lang="fr-CH" sz="1600" dirty="0" smtClean="0">
                <a:latin typeface="Frutiger 55 Roman" panose="00000400000000000000" pitchFamily="2" charset="0"/>
              </a:rPr>
              <a:t>RRT</a:t>
            </a:r>
          </a:p>
          <a:p>
            <a:pPr marL="342900" indent="-342900">
              <a:lnSpc>
                <a:spcPct val="120000"/>
              </a:lnSpc>
              <a:buClr>
                <a:srgbClr val="FFC000"/>
              </a:buClr>
              <a:buFont typeface="Wingdings" pitchFamily="2" charset="2"/>
              <a:buChar char="Ø"/>
              <a:defRPr/>
            </a:pPr>
            <a:endParaRPr lang="fr-CH" sz="1600" dirty="0" smtClean="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p:txBody>
      </p:sp>
      <p:sp>
        <p:nvSpPr>
          <p:cNvPr id="2" name="ZoneTexte 1"/>
          <p:cNvSpPr txBox="1"/>
          <p:nvPr/>
        </p:nvSpPr>
        <p:spPr>
          <a:xfrm>
            <a:off x="0" y="6554787"/>
            <a:ext cx="8567738" cy="246221"/>
          </a:xfrm>
          <a:prstGeom prst="rect">
            <a:avLst/>
          </a:prstGeom>
          <a:noFill/>
        </p:spPr>
        <p:txBody>
          <a:bodyPr wrap="square" rtlCol="0">
            <a:spAutoFit/>
          </a:bodyPr>
          <a:lstStyle/>
          <a:p>
            <a:r>
              <a:rPr lang="fr-CH" sz="1000" dirty="0" smtClean="0">
                <a:latin typeface="Frutiger 55 Roman" panose="00000400000000000000" pitchFamily="2" charset="0"/>
              </a:rPr>
              <a:t>Tiré du communiqué </a:t>
            </a:r>
            <a:r>
              <a:rPr lang="fr-CH" sz="1000" dirty="0">
                <a:latin typeface="Frutiger 55 Roman" panose="00000400000000000000" pitchFamily="2" charset="0"/>
              </a:rPr>
              <a:t>de l'Office européen des brevets, en date du 10 juin 2014, concernant la modification des </a:t>
            </a:r>
            <a:r>
              <a:rPr lang="fr-CH" sz="1000" dirty="0" smtClean="0">
                <a:latin typeface="Frutiger 55 Roman" panose="00000400000000000000" pitchFamily="2" charset="0"/>
              </a:rPr>
              <a:t>R164, R135 </a:t>
            </a:r>
            <a:r>
              <a:rPr lang="fr-CH" sz="1000" dirty="0">
                <a:latin typeface="Frutiger 55 Roman" panose="00000400000000000000" pitchFamily="2" charset="0"/>
              </a:rPr>
              <a:t>CBE - </a:t>
            </a:r>
            <a:r>
              <a:rPr lang="fr-CH" sz="1000" b="1" dirty="0">
                <a:latin typeface="Frutiger 55 Roman" panose="00000400000000000000" pitchFamily="2" charset="0"/>
              </a:rPr>
              <a:t>JO 2014, A70</a:t>
            </a:r>
            <a:endParaRPr lang="fr-CH" sz="1000" dirty="0"/>
          </a:p>
        </p:txBody>
      </p:sp>
    </p:spTree>
    <p:extLst>
      <p:ext uri="{BB962C8B-B14F-4D97-AF65-F5344CB8AC3E}">
        <p14:creationId xmlns:p14="http://schemas.microsoft.com/office/powerpoint/2010/main" val="69258423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2" y="48304"/>
            <a:ext cx="9144000" cy="6858000"/>
          </a:xfrm>
          <a:prstGeom prst="rect">
            <a:avLst/>
          </a:prstGeom>
        </p:spPr>
      </p:pic>
      <p:sp>
        <p:nvSpPr>
          <p:cNvPr id="4" name="Sous-titre 2"/>
          <p:cNvSpPr txBox="1">
            <a:spLocks/>
          </p:cNvSpPr>
          <p:nvPr/>
        </p:nvSpPr>
        <p:spPr>
          <a:xfrm>
            <a:off x="3631720" y="84537"/>
            <a:ext cx="5716996"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Unité d’invention – Phase régionale EP </a:t>
            </a:r>
            <a:r>
              <a:rPr lang="fr-CH" sz="2000" dirty="0" smtClean="0">
                <a:solidFill>
                  <a:schemeClr val="bg1"/>
                </a:solidFill>
                <a:latin typeface="Frutiger 45 Light" pitchFamily="2" charset="0"/>
                <a:cs typeface="Frutiger LT 55 Roman"/>
              </a:rPr>
              <a:t>10/10</a:t>
            </a:r>
            <a:endParaRPr lang="fr-CH" sz="2000" dirty="0">
              <a:solidFill>
                <a:schemeClr val="bg1"/>
              </a:solidFill>
              <a:latin typeface="Frutiger 45 Light" pitchFamily="2" charset="0"/>
              <a:cs typeface="Frutiger LT 55 Roman"/>
            </a:endParaRPr>
          </a:p>
          <a:p>
            <a:pPr algn="l"/>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008063" y="1449388"/>
            <a:ext cx="7559675" cy="4751387"/>
          </a:xfrm>
          <a:prstGeom prst="rect">
            <a:avLst/>
          </a:prstGeom>
          <a:noFill/>
          <a:ln w="9525">
            <a:noFill/>
            <a:miter lim="800000"/>
            <a:headEnd/>
            <a:tailEnd/>
          </a:ln>
        </p:spPr>
        <p:txBody>
          <a:bodyPr/>
          <a:lstStyle/>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
        <p:nvSpPr>
          <p:cNvPr id="10" name="Espace réservé du contenu 5"/>
          <p:cNvSpPr txBox="1">
            <a:spLocks/>
          </p:cNvSpPr>
          <p:nvPr/>
        </p:nvSpPr>
        <p:spPr bwMode="auto">
          <a:xfrm>
            <a:off x="1160463" y="1447800"/>
            <a:ext cx="7559675" cy="4751388"/>
          </a:xfrm>
          <a:prstGeom prst="rect">
            <a:avLst/>
          </a:prstGeom>
          <a:noFill/>
          <a:ln w="9525">
            <a:noFill/>
            <a:miter lim="800000"/>
            <a:headEnd/>
            <a:tailEnd/>
          </a:ln>
        </p:spPr>
        <p:txBody>
          <a:bodyPr/>
          <a:lstStyle/>
          <a:p>
            <a:pPr>
              <a:lnSpc>
                <a:spcPct val="120000"/>
              </a:lnSpc>
              <a:buClr>
                <a:srgbClr val="FFC000"/>
              </a:buClr>
              <a:defRPr/>
            </a:pPr>
            <a:r>
              <a:rPr lang="fr-CH" sz="1600" b="1" kern="0" dirty="0" smtClean="0">
                <a:solidFill>
                  <a:srgbClr val="6093BB"/>
                </a:solidFill>
                <a:latin typeface="Frutiger 45 Light" pitchFamily="2" charset="0"/>
              </a:rPr>
              <a:t>Suite - R164(3) à R164(5) «nouvelle</a:t>
            </a:r>
            <a:r>
              <a:rPr lang="fr-CH" sz="1600" b="1" kern="0" dirty="0">
                <a:solidFill>
                  <a:srgbClr val="6093BB"/>
                </a:solidFill>
                <a:latin typeface="Frutiger 45 Light" pitchFamily="2" charset="0"/>
              </a:rPr>
              <a:t>»</a:t>
            </a:r>
          </a:p>
          <a:p>
            <a:pPr>
              <a:lnSpc>
                <a:spcPct val="120000"/>
              </a:lnSpc>
              <a:buClr>
                <a:srgbClr val="FFC000"/>
              </a:buClr>
              <a:defRPr/>
            </a:pPr>
            <a:endParaRPr lang="fr-CH" sz="1600" i="1" dirty="0">
              <a:latin typeface="Frutiger 55 Roman" panose="00000400000000000000" pitchFamily="2" charset="0"/>
            </a:endParaRPr>
          </a:p>
          <a:p>
            <a:pPr>
              <a:lnSpc>
                <a:spcPct val="120000"/>
              </a:lnSpc>
              <a:buClr>
                <a:srgbClr val="FFC000"/>
              </a:buClr>
              <a:defRPr/>
            </a:pPr>
            <a:r>
              <a:rPr lang="fr-CH" sz="1600" dirty="0">
                <a:latin typeface="Frutiger 55 Roman" panose="00000400000000000000" pitchFamily="2" charset="0"/>
              </a:rPr>
              <a:t>(</a:t>
            </a:r>
            <a:r>
              <a:rPr lang="fr-CH" sz="1600" dirty="0" smtClean="0">
                <a:latin typeface="Frutiger 55 Roman" panose="00000400000000000000" pitchFamily="2" charset="0"/>
              </a:rPr>
              <a:t>3) Les </a:t>
            </a:r>
            <a:r>
              <a:rPr lang="fr-CH" sz="1600" dirty="0">
                <a:latin typeface="Frutiger 55 Roman" panose="00000400000000000000" pitchFamily="2" charset="0"/>
              </a:rPr>
              <a:t>règles 62bis et 63 s'appliquent par analogie à la procédure visée au paragraphe 2 a</a:t>
            </a:r>
            <a:r>
              <a:rPr lang="fr-CH" sz="1600" dirty="0" smtClean="0">
                <a:latin typeface="Frutiger 55 Roman" panose="00000400000000000000" pitchFamily="2" charset="0"/>
              </a:rPr>
              <a:t>).</a:t>
            </a:r>
          </a:p>
          <a:p>
            <a:pPr>
              <a:lnSpc>
                <a:spcPct val="120000"/>
              </a:lnSpc>
              <a:buClr>
                <a:srgbClr val="FFC000"/>
              </a:buClr>
              <a:defRPr/>
            </a:pPr>
            <a:endParaRPr lang="fr-CH" sz="1600" dirty="0" smtClean="0">
              <a:latin typeface="Frutiger 55 Roman" panose="00000400000000000000" pitchFamily="2" charset="0"/>
            </a:endParaRP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r>
              <a:rPr lang="fr-CH" sz="1600" dirty="0">
                <a:latin typeface="Frutiger 55 Roman" panose="00000400000000000000" pitchFamily="2" charset="0"/>
              </a:rPr>
              <a:t>(</a:t>
            </a:r>
            <a:r>
              <a:rPr lang="fr-CH" sz="1600" dirty="0" smtClean="0">
                <a:latin typeface="Frutiger 55 Roman" panose="00000400000000000000" pitchFamily="2" charset="0"/>
              </a:rPr>
              <a:t>4) Les </a:t>
            </a:r>
            <a:r>
              <a:rPr lang="fr-CH" sz="1600" dirty="0">
                <a:latin typeface="Frutiger 55 Roman" panose="00000400000000000000" pitchFamily="2" charset="0"/>
              </a:rPr>
              <a:t>règles 62 et 70, paragraphe 2, ne s'appliquent pas aux résultats de toute recherche effectuée conformément au paragraphe 2. </a:t>
            </a:r>
            <a:r>
              <a:rPr lang="fr-CH" sz="1600" dirty="0" smtClean="0">
                <a:latin typeface="Frutiger 55 Roman" panose="00000400000000000000" pitchFamily="2" charset="0"/>
              </a:rPr>
              <a:t/>
            </a:r>
            <a:br>
              <a:rPr lang="fr-CH" sz="1600" dirty="0" smtClean="0">
                <a:latin typeface="Frutiger 55 Roman" panose="00000400000000000000" pitchFamily="2" charset="0"/>
              </a:rPr>
            </a:br>
            <a:r>
              <a:rPr lang="fr-CH" sz="1600" dirty="0" smtClean="0">
                <a:latin typeface="Frutiger 55 Roman" panose="00000400000000000000" pitchFamily="2" charset="0"/>
              </a:rPr>
              <a:t>[</a:t>
            </a:r>
            <a:r>
              <a:rPr lang="fr-CH" sz="1600" i="1" dirty="0" smtClean="0">
                <a:latin typeface="Frutiger 55 Roman" panose="00000400000000000000" pitchFamily="2" charset="0"/>
              </a:rPr>
              <a:t>la </a:t>
            </a:r>
            <a:r>
              <a:rPr lang="fr-CH" sz="1600" i="1" dirty="0">
                <a:latin typeface="Frutiger 55 Roman" panose="00000400000000000000" pitchFamily="2" charset="0"/>
              </a:rPr>
              <a:t>nouvelle recherche n’a pas  la forme d’une recherche élargie accompagnée d’un avis, et ne fait pas courir un délai pour déclarer le maintien de la </a:t>
            </a:r>
            <a:r>
              <a:rPr lang="fr-CH" sz="1600" i="1" dirty="0" smtClean="0">
                <a:latin typeface="Frutiger 55 Roman" panose="00000400000000000000" pitchFamily="2" charset="0"/>
              </a:rPr>
              <a:t>demande</a:t>
            </a:r>
            <a:r>
              <a:rPr lang="fr-CH" sz="1600" dirty="0" smtClean="0">
                <a:latin typeface="Frutiger 55 Roman" panose="00000400000000000000" pitchFamily="2" charset="0"/>
              </a:rPr>
              <a:t>]</a:t>
            </a:r>
            <a:endParaRPr lang="fr-CH" sz="1600" dirty="0">
              <a:latin typeface="Frutiger 55 Roman" panose="00000400000000000000" pitchFamily="2" charset="0"/>
            </a:endParaRPr>
          </a:p>
          <a:p>
            <a:pPr>
              <a:lnSpc>
                <a:spcPct val="120000"/>
              </a:lnSpc>
              <a:buClr>
                <a:srgbClr val="FFC000"/>
              </a:buClr>
              <a:defRPr/>
            </a:pPr>
            <a:endParaRPr lang="fr-CH" sz="1600" dirty="0" smtClean="0">
              <a:latin typeface="Frutiger 55 Roman" panose="00000400000000000000" pitchFamily="2" charset="0"/>
            </a:endParaRPr>
          </a:p>
          <a:p>
            <a:pPr>
              <a:lnSpc>
                <a:spcPct val="120000"/>
              </a:lnSpc>
              <a:buClr>
                <a:srgbClr val="FFC000"/>
              </a:buClr>
              <a:defRPr/>
            </a:pPr>
            <a:endParaRPr lang="fr-CH" sz="1600" dirty="0">
              <a:latin typeface="Frutiger 55 Roman" panose="00000400000000000000" pitchFamily="2" charset="0"/>
            </a:endParaRPr>
          </a:p>
          <a:p>
            <a:pPr>
              <a:lnSpc>
                <a:spcPct val="120000"/>
              </a:lnSpc>
              <a:buClr>
                <a:srgbClr val="FFC000"/>
              </a:buClr>
              <a:defRPr/>
            </a:pPr>
            <a:r>
              <a:rPr lang="fr-CH" sz="1600" dirty="0">
                <a:latin typeface="Frutiger 55 Roman" panose="00000400000000000000" pitchFamily="2" charset="0"/>
              </a:rPr>
              <a:t>(</a:t>
            </a:r>
            <a:r>
              <a:rPr lang="fr-CH" sz="1600" dirty="0" smtClean="0">
                <a:latin typeface="Frutiger 55 Roman" panose="00000400000000000000" pitchFamily="2" charset="0"/>
              </a:rPr>
              <a:t>5) Toute </a:t>
            </a:r>
            <a:r>
              <a:rPr lang="fr-CH" sz="1600" dirty="0">
                <a:latin typeface="Frutiger 55 Roman" panose="00000400000000000000" pitchFamily="2" charset="0"/>
              </a:rPr>
              <a:t>taxe acquittée en vertu du paragraphe 1 ou 2 est remboursée si le demandeur le requiert et si la division d'examen constate que la notification émise conformément au paragraphe 1 b) ou 2 a) n'était pas justifiée.</a:t>
            </a:r>
            <a:endParaRPr lang="fr-CH" sz="1600" i="1" dirty="0">
              <a:latin typeface="Frutiger 55 Roman" panose="00000400000000000000" pitchFamily="2" charset="0"/>
            </a:endParaRPr>
          </a:p>
        </p:txBody>
      </p:sp>
    </p:spTree>
    <p:extLst>
      <p:ext uri="{BB962C8B-B14F-4D97-AF65-F5344CB8AC3E}">
        <p14:creationId xmlns:p14="http://schemas.microsoft.com/office/powerpoint/2010/main" val="130973739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2" y="48304"/>
            <a:ext cx="9144000" cy="6858000"/>
          </a:xfrm>
          <a:prstGeom prst="rect">
            <a:avLst/>
          </a:prstGeom>
        </p:spPr>
      </p:pic>
      <p:sp>
        <p:nvSpPr>
          <p:cNvPr id="4" name="Sous-titre 2"/>
          <p:cNvSpPr txBox="1">
            <a:spLocks/>
          </p:cNvSpPr>
          <p:nvPr/>
        </p:nvSpPr>
        <p:spPr>
          <a:xfrm>
            <a:off x="3631720" y="84537"/>
            <a:ext cx="5357005"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Question 3 – examen préliminaire 2015 1/4</a:t>
            </a:r>
          </a:p>
          <a:p>
            <a:pPr algn="l"/>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008063" y="1449388"/>
            <a:ext cx="7559675" cy="4751387"/>
          </a:xfrm>
          <a:prstGeom prst="rect">
            <a:avLst/>
          </a:prstGeom>
          <a:noFill/>
          <a:ln w="9525">
            <a:noFill/>
            <a:miter lim="800000"/>
            <a:headEnd/>
            <a:tailEnd/>
          </a:ln>
        </p:spPr>
        <p:txBody>
          <a:bodyPr/>
          <a:lstStyle/>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pic>
        <p:nvPicPr>
          <p:cNvPr id="9"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60463" y="1908175"/>
            <a:ext cx="6886575"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3083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ous-titre 2"/>
          <p:cNvSpPr txBox="1">
            <a:spLocks/>
          </p:cNvSpPr>
          <p:nvPr/>
        </p:nvSpPr>
        <p:spPr>
          <a:xfrm>
            <a:off x="4592638" y="84537"/>
            <a:ext cx="3179762" cy="5041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2000" dirty="0">
                <a:solidFill>
                  <a:schemeClr val="bg1"/>
                </a:solidFill>
                <a:latin typeface="Frutiger 45 Light" pitchFamily="2" charset="0"/>
                <a:cs typeface="Frutiger LT 55 Roman"/>
              </a:rPr>
              <a:t>Article 78 CBE</a:t>
            </a: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008063" y="1449388"/>
            <a:ext cx="7559675" cy="1223962"/>
          </a:xfrm>
          <a:prstGeom prst="rect">
            <a:avLst/>
          </a:prstGeom>
          <a:noFill/>
          <a:ln w="9525">
            <a:noFill/>
            <a:miter lim="800000"/>
            <a:headEnd/>
            <a:tailEnd/>
          </a:ln>
        </p:spPr>
        <p:txBody>
          <a:bodyPr/>
          <a:lstStyle/>
          <a:p>
            <a:pPr eaLnBrk="1" hangingPunct="1">
              <a:defRPr/>
            </a:pPr>
            <a:endParaRPr lang="fr-CH" sz="1600" i="1" dirty="0">
              <a:latin typeface="Frutiger 55 Roman" panose="00000400000000000000" pitchFamily="2" charset="0"/>
            </a:endParaRPr>
          </a:p>
          <a:p>
            <a:pPr eaLnBrk="1" hangingPunct="1">
              <a:defRPr/>
            </a:pPr>
            <a:endParaRPr lang="fr-CH" sz="1600" i="1" dirty="0">
              <a:latin typeface="Frutiger 55 Roman" panose="00000400000000000000" pitchFamily="2" charset="0"/>
            </a:endParaRPr>
          </a:p>
          <a:p>
            <a:pPr eaLnBrk="1" hangingPunct="1">
              <a:defRPr/>
            </a:pPr>
            <a:r>
              <a:rPr lang="fr-CH" sz="1600" i="1" dirty="0">
                <a:latin typeface="Frutiger 55 Roman" panose="00000400000000000000" pitchFamily="2" charset="0"/>
              </a:rPr>
              <a:t>La demande de brevet européen doit […] satisfaire aux exigences prévues par le règlement d’exécution. </a:t>
            </a:r>
            <a:endParaRPr lang="fr-CH" sz="1600" i="1" u="sng" dirty="0">
              <a:latin typeface="Frutiger 55 Roman" panose="00000400000000000000" pitchFamily="2" charset="0"/>
            </a:endParaRPr>
          </a:p>
          <a:p>
            <a:pPr eaLnBrk="1" hangingPunct="1">
              <a:defRPr/>
            </a:pPr>
            <a:endParaRPr lang="fr-CH" sz="1600" i="1" dirty="0">
              <a:latin typeface="Frutiger 55 Roman" panose="00000400000000000000" pitchFamily="2" charset="0"/>
            </a:endParaRPr>
          </a:p>
          <a:p>
            <a:pPr>
              <a:lnSpc>
                <a:spcPct val="120000"/>
              </a:lnSpc>
              <a:buClr>
                <a:srgbClr val="FFC000"/>
              </a:buClr>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FR"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FR"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
        <p:nvSpPr>
          <p:cNvPr id="9" name="Flèche vers le bas 8"/>
          <p:cNvSpPr/>
          <p:nvPr/>
        </p:nvSpPr>
        <p:spPr>
          <a:xfrm>
            <a:off x="4211638" y="2492375"/>
            <a:ext cx="936625" cy="1116013"/>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CH"/>
          </a:p>
        </p:txBody>
      </p:sp>
      <p:sp>
        <p:nvSpPr>
          <p:cNvPr id="10" name="Rectangle 2"/>
          <p:cNvSpPr txBox="1">
            <a:spLocks noChangeArrowheads="1"/>
          </p:cNvSpPr>
          <p:nvPr/>
        </p:nvSpPr>
        <p:spPr bwMode="auto">
          <a:xfrm>
            <a:off x="3678238" y="4005263"/>
            <a:ext cx="2441575" cy="530225"/>
          </a:xfrm>
          <a:prstGeom prst="rect">
            <a:avLst/>
          </a:prstGeom>
          <a:noFill/>
          <a:ln w="9525">
            <a:noFill/>
            <a:miter lim="800000"/>
            <a:headEnd/>
            <a:tailEnd/>
          </a:ln>
        </p:spPr>
        <p:txBody>
          <a:bodyPr anchor="ctr"/>
          <a:lstStyle/>
          <a:p>
            <a:pPr eaLnBrk="1" hangingPunct="1">
              <a:defRPr/>
            </a:pPr>
            <a:r>
              <a:rPr lang="fr-CH" sz="2400" b="1" kern="0" dirty="0">
                <a:solidFill>
                  <a:srgbClr val="6093BB"/>
                </a:solidFill>
                <a:latin typeface="Frutiger 45 Light" pitchFamily="2" charset="0"/>
                <a:ea typeface="+mj-ea"/>
                <a:cs typeface="+mj-cs"/>
              </a:rPr>
              <a:t>Règle 44(1) CBE</a:t>
            </a:r>
          </a:p>
        </p:txBody>
      </p:sp>
    </p:spTree>
    <p:extLst>
      <p:ext uri="{BB962C8B-B14F-4D97-AF65-F5344CB8AC3E}">
        <p14:creationId xmlns:p14="http://schemas.microsoft.com/office/powerpoint/2010/main" val="36910245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2" y="48304"/>
            <a:ext cx="9144000" cy="6858000"/>
          </a:xfrm>
          <a:prstGeom prst="rect">
            <a:avLst/>
          </a:prstGeom>
        </p:spPr>
      </p:pic>
      <p:sp>
        <p:nvSpPr>
          <p:cNvPr id="4" name="Sous-titre 2"/>
          <p:cNvSpPr txBox="1">
            <a:spLocks/>
          </p:cNvSpPr>
          <p:nvPr/>
        </p:nvSpPr>
        <p:spPr>
          <a:xfrm>
            <a:off x="3631720" y="84537"/>
            <a:ext cx="5365631"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Question 3 – examen préliminaire 2015 </a:t>
            </a:r>
            <a:r>
              <a:rPr lang="fr-CH" sz="2000" dirty="0" smtClean="0">
                <a:solidFill>
                  <a:schemeClr val="bg1"/>
                </a:solidFill>
                <a:latin typeface="Frutiger 45 Light" pitchFamily="2" charset="0"/>
                <a:cs typeface="Frutiger LT 55 Roman"/>
              </a:rPr>
              <a:t>2/4</a:t>
            </a:r>
            <a:endParaRPr lang="fr-CH" sz="2000" dirty="0">
              <a:solidFill>
                <a:schemeClr val="bg1"/>
              </a:solidFill>
              <a:latin typeface="Frutiger 45 Light" pitchFamily="2" charset="0"/>
              <a:cs typeface="Frutiger LT 55 Roman"/>
            </a:endParaRPr>
          </a:p>
          <a:p>
            <a:pPr algn="l"/>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008063" y="1449388"/>
            <a:ext cx="7559675" cy="4751387"/>
          </a:xfrm>
          <a:prstGeom prst="rect">
            <a:avLst/>
          </a:prstGeom>
          <a:noFill/>
          <a:ln w="9525">
            <a:noFill/>
            <a:miter lim="800000"/>
            <a:headEnd/>
            <a:tailEnd/>
          </a:ln>
        </p:spPr>
        <p:txBody>
          <a:bodyPr/>
          <a:lstStyle/>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pic>
        <p:nvPicPr>
          <p:cNvPr id="11" name="Imag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33475" y="1989138"/>
            <a:ext cx="6861175"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556888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2" y="48304"/>
            <a:ext cx="9144000" cy="6858000"/>
          </a:xfrm>
          <a:prstGeom prst="rect">
            <a:avLst/>
          </a:prstGeom>
        </p:spPr>
      </p:pic>
      <p:sp>
        <p:nvSpPr>
          <p:cNvPr id="4" name="Sous-titre 2"/>
          <p:cNvSpPr txBox="1">
            <a:spLocks/>
          </p:cNvSpPr>
          <p:nvPr/>
        </p:nvSpPr>
        <p:spPr>
          <a:xfrm>
            <a:off x="3631720" y="84537"/>
            <a:ext cx="5365631"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Question 3 – examen préliminaire 2015 3</a:t>
            </a:r>
            <a:r>
              <a:rPr lang="fr-CH" sz="2000" dirty="0" smtClean="0">
                <a:solidFill>
                  <a:schemeClr val="bg1"/>
                </a:solidFill>
                <a:latin typeface="Frutiger 45 Light" pitchFamily="2" charset="0"/>
                <a:cs typeface="Frutiger LT 55 Roman"/>
              </a:rPr>
              <a:t>/4</a:t>
            </a:r>
            <a:endParaRPr lang="fr-CH" sz="2000" dirty="0">
              <a:solidFill>
                <a:schemeClr val="bg1"/>
              </a:solidFill>
              <a:latin typeface="Frutiger 45 Light" pitchFamily="2" charset="0"/>
              <a:cs typeface="Frutiger LT 55 Roman"/>
            </a:endParaRPr>
          </a:p>
          <a:p>
            <a:pPr algn="l"/>
            <a:endParaRPr lang="fr-CH" sz="2000" dirty="0">
              <a:solidFill>
                <a:schemeClr val="bg1"/>
              </a:solidFill>
              <a:latin typeface="Frutiger 45 Light" pitchFamily="2" charset="0"/>
              <a:cs typeface="Frutiger LT 55 Roman"/>
            </a:endParaRPr>
          </a:p>
        </p:txBody>
      </p:sp>
      <p:sp>
        <p:nvSpPr>
          <p:cNvPr id="7" name="Espace réservé du contenu 5"/>
          <p:cNvSpPr txBox="1">
            <a:spLocks/>
          </p:cNvSpPr>
          <p:nvPr/>
        </p:nvSpPr>
        <p:spPr bwMode="auto">
          <a:xfrm>
            <a:off x="1008063" y="1449388"/>
            <a:ext cx="7559675" cy="4751387"/>
          </a:xfrm>
          <a:prstGeom prst="rect">
            <a:avLst/>
          </a:prstGeom>
          <a:noFill/>
          <a:ln w="9525">
            <a:noFill/>
            <a:miter lim="800000"/>
            <a:headEnd/>
            <a:tailEnd/>
          </a:ln>
        </p:spPr>
        <p:txBody>
          <a:bodyPr/>
          <a:lstStyle/>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
        <p:nvSpPr>
          <p:cNvPr id="9" name="ZoneTexte 15"/>
          <p:cNvSpPr txBox="1">
            <a:spLocks noChangeArrowheads="1"/>
          </p:cNvSpPr>
          <p:nvPr/>
        </p:nvSpPr>
        <p:spPr bwMode="auto">
          <a:xfrm>
            <a:off x="900113" y="1557338"/>
            <a:ext cx="4535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CH" altLang="fr-FR" dirty="0">
                <a:latin typeface="Frutiger 55 Roman" panose="00000400000000000000" pitchFamily="2" charset="0"/>
              </a:rPr>
              <a:t>Aujourd’hui c’est le 23.02.2015 (lundi)</a:t>
            </a:r>
          </a:p>
        </p:txBody>
      </p:sp>
      <p:cxnSp>
        <p:nvCxnSpPr>
          <p:cNvPr id="10" name="Connecteur droit avec flèche 9"/>
          <p:cNvCxnSpPr/>
          <p:nvPr/>
        </p:nvCxnSpPr>
        <p:spPr>
          <a:xfrm>
            <a:off x="2447925" y="2645559"/>
            <a:ext cx="44275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2951163" y="2501096"/>
            <a:ext cx="0" cy="2889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4176713" y="2501096"/>
            <a:ext cx="0" cy="2889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ZoneTexte 20"/>
          <p:cNvSpPr txBox="1">
            <a:spLocks noChangeArrowheads="1"/>
          </p:cNvSpPr>
          <p:nvPr/>
        </p:nvSpPr>
        <p:spPr bwMode="auto">
          <a:xfrm>
            <a:off x="2486025" y="2899559"/>
            <a:ext cx="971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CH" altLang="fr-FR" sz="1400">
                <a:latin typeface="Frutiger 55 Roman" panose="00000400000000000000" pitchFamily="2" charset="0"/>
              </a:rPr>
              <a:t>21.02.14</a:t>
            </a:r>
          </a:p>
        </p:txBody>
      </p:sp>
      <p:sp>
        <p:nvSpPr>
          <p:cNvPr id="15" name="ZoneTexte 21"/>
          <p:cNvSpPr txBox="1">
            <a:spLocks noChangeArrowheads="1"/>
          </p:cNvSpPr>
          <p:nvPr/>
        </p:nvSpPr>
        <p:spPr bwMode="auto">
          <a:xfrm>
            <a:off x="2627313" y="2096284"/>
            <a:ext cx="973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CH" altLang="fr-FR" sz="1400">
                <a:latin typeface="Frutiger 55 Roman" panose="00000400000000000000" pitchFamily="2" charset="0"/>
              </a:rPr>
              <a:t>PCT-A</a:t>
            </a:r>
          </a:p>
        </p:txBody>
      </p:sp>
      <p:sp>
        <p:nvSpPr>
          <p:cNvPr id="16" name="ZoneTexte 22"/>
          <p:cNvSpPr txBox="1">
            <a:spLocks noChangeArrowheads="1"/>
          </p:cNvSpPr>
          <p:nvPr/>
        </p:nvSpPr>
        <p:spPr bwMode="auto">
          <a:xfrm>
            <a:off x="3816350" y="2913846"/>
            <a:ext cx="971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CH" altLang="fr-FR" sz="1400">
                <a:latin typeface="Frutiger 55 Roman" panose="00000400000000000000" pitchFamily="2" charset="0"/>
              </a:rPr>
              <a:t>16.01.15</a:t>
            </a:r>
          </a:p>
        </p:txBody>
      </p:sp>
      <p:sp>
        <p:nvSpPr>
          <p:cNvPr id="17" name="ZoneTexte 23"/>
          <p:cNvSpPr txBox="1">
            <a:spLocks noChangeArrowheads="1"/>
          </p:cNvSpPr>
          <p:nvPr/>
        </p:nvSpPr>
        <p:spPr bwMode="auto">
          <a:xfrm>
            <a:off x="3689350" y="2096284"/>
            <a:ext cx="1027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CH" altLang="fr-FR" sz="1400">
                <a:latin typeface="Frutiger 55 Roman" panose="00000400000000000000" pitchFamily="2" charset="0"/>
              </a:rPr>
              <a:t>invitation</a:t>
            </a:r>
          </a:p>
        </p:txBody>
      </p:sp>
      <p:cxnSp>
        <p:nvCxnSpPr>
          <p:cNvPr id="18" name="Connecteur droit avec flèche 17"/>
          <p:cNvCxnSpPr/>
          <p:nvPr/>
        </p:nvCxnSpPr>
        <p:spPr>
          <a:xfrm>
            <a:off x="2450197" y="3917072"/>
            <a:ext cx="44275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2953435" y="3772609"/>
            <a:ext cx="0" cy="2889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4178985" y="3772609"/>
            <a:ext cx="0" cy="2889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ZoneTexte 20"/>
          <p:cNvSpPr txBox="1">
            <a:spLocks noChangeArrowheads="1"/>
          </p:cNvSpPr>
          <p:nvPr/>
        </p:nvSpPr>
        <p:spPr bwMode="auto">
          <a:xfrm>
            <a:off x="2488297" y="4171072"/>
            <a:ext cx="971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CH" altLang="fr-FR" sz="1400">
                <a:latin typeface="Frutiger 55 Roman" panose="00000400000000000000" pitchFamily="2" charset="0"/>
              </a:rPr>
              <a:t>21.02.14</a:t>
            </a:r>
          </a:p>
        </p:txBody>
      </p:sp>
      <p:sp>
        <p:nvSpPr>
          <p:cNvPr id="22" name="ZoneTexte 21"/>
          <p:cNvSpPr txBox="1">
            <a:spLocks noChangeArrowheads="1"/>
          </p:cNvSpPr>
          <p:nvPr/>
        </p:nvSpPr>
        <p:spPr bwMode="auto">
          <a:xfrm>
            <a:off x="2629585" y="3367797"/>
            <a:ext cx="973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CH" altLang="fr-FR" sz="1400">
                <a:latin typeface="Frutiger 55 Roman" panose="00000400000000000000" pitchFamily="2" charset="0"/>
              </a:rPr>
              <a:t>PCT-A</a:t>
            </a:r>
          </a:p>
        </p:txBody>
      </p:sp>
      <p:sp>
        <p:nvSpPr>
          <p:cNvPr id="23" name="ZoneTexte 22"/>
          <p:cNvSpPr txBox="1">
            <a:spLocks noChangeArrowheads="1"/>
          </p:cNvSpPr>
          <p:nvPr/>
        </p:nvSpPr>
        <p:spPr bwMode="auto">
          <a:xfrm>
            <a:off x="3818622" y="4185359"/>
            <a:ext cx="971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CH" altLang="fr-FR" sz="1400">
                <a:latin typeface="Frutiger 55 Roman" panose="00000400000000000000" pitchFamily="2" charset="0"/>
              </a:rPr>
              <a:t>16.01.15</a:t>
            </a:r>
          </a:p>
        </p:txBody>
      </p:sp>
      <p:sp>
        <p:nvSpPr>
          <p:cNvPr id="24" name="ZoneTexte 23"/>
          <p:cNvSpPr txBox="1">
            <a:spLocks noChangeArrowheads="1"/>
          </p:cNvSpPr>
          <p:nvPr/>
        </p:nvSpPr>
        <p:spPr bwMode="auto">
          <a:xfrm>
            <a:off x="3691622" y="3367797"/>
            <a:ext cx="1027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CH" altLang="fr-FR" sz="1400" dirty="0">
                <a:latin typeface="Frutiger 55 Roman" panose="00000400000000000000" pitchFamily="2" charset="0"/>
              </a:rPr>
              <a:t>invitation</a:t>
            </a:r>
          </a:p>
        </p:txBody>
      </p:sp>
      <p:cxnSp>
        <p:nvCxnSpPr>
          <p:cNvPr id="25" name="Connecteur droit 24"/>
          <p:cNvCxnSpPr/>
          <p:nvPr/>
        </p:nvCxnSpPr>
        <p:spPr>
          <a:xfrm>
            <a:off x="5259432" y="3761234"/>
            <a:ext cx="0" cy="2889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ZoneTexte 25"/>
          <p:cNvSpPr txBox="1">
            <a:spLocks noChangeArrowheads="1"/>
          </p:cNvSpPr>
          <p:nvPr/>
        </p:nvSpPr>
        <p:spPr bwMode="auto">
          <a:xfrm>
            <a:off x="4899069" y="4173984"/>
            <a:ext cx="971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CH" altLang="fr-FR" sz="1400" dirty="0" smtClean="0">
                <a:latin typeface="Frutiger 55 Roman" panose="00000400000000000000" pitchFamily="2" charset="0"/>
              </a:rPr>
              <a:t>16.02.15</a:t>
            </a:r>
            <a:endParaRPr lang="fr-CH" altLang="fr-FR" sz="1400" dirty="0">
              <a:latin typeface="Frutiger 55 Roman" panose="00000400000000000000" pitchFamily="2" charset="0"/>
            </a:endParaRPr>
          </a:p>
        </p:txBody>
      </p:sp>
      <p:sp>
        <p:nvSpPr>
          <p:cNvPr id="3" name="Accolade ouvrante 2"/>
          <p:cNvSpPr/>
          <p:nvPr/>
        </p:nvSpPr>
        <p:spPr>
          <a:xfrm rot="16200000">
            <a:off x="4510811" y="4127000"/>
            <a:ext cx="411304" cy="114096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sp>
        <p:nvSpPr>
          <p:cNvPr id="28" name="ZoneTexte 27"/>
          <p:cNvSpPr txBox="1">
            <a:spLocks noChangeArrowheads="1"/>
          </p:cNvSpPr>
          <p:nvPr/>
        </p:nvSpPr>
        <p:spPr bwMode="auto">
          <a:xfrm>
            <a:off x="4399447" y="4853007"/>
            <a:ext cx="1027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CH" altLang="fr-FR" sz="1400" dirty="0" smtClean="0">
                <a:solidFill>
                  <a:schemeClr val="accent1"/>
                </a:solidFill>
                <a:latin typeface="Frutiger 55 Roman" panose="00000400000000000000" pitchFamily="2" charset="0"/>
              </a:rPr>
              <a:t>1 mois</a:t>
            </a:r>
            <a:endParaRPr lang="fr-CH" altLang="fr-FR" sz="1400" dirty="0">
              <a:solidFill>
                <a:schemeClr val="accent1"/>
              </a:solidFill>
              <a:latin typeface="Frutiger 55 Roman" panose="00000400000000000000" pitchFamily="2" charset="0"/>
            </a:endParaRPr>
          </a:p>
        </p:txBody>
      </p:sp>
      <p:cxnSp>
        <p:nvCxnSpPr>
          <p:cNvPr id="29" name="Connecteur droit avec flèche 28"/>
          <p:cNvCxnSpPr/>
          <p:nvPr/>
        </p:nvCxnSpPr>
        <p:spPr>
          <a:xfrm>
            <a:off x="2452469" y="5720857"/>
            <a:ext cx="44275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2955707" y="5576394"/>
            <a:ext cx="0" cy="2889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4181257" y="5576394"/>
            <a:ext cx="0" cy="2889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ZoneTexte 31"/>
          <p:cNvSpPr txBox="1">
            <a:spLocks noChangeArrowheads="1"/>
          </p:cNvSpPr>
          <p:nvPr/>
        </p:nvSpPr>
        <p:spPr bwMode="auto">
          <a:xfrm>
            <a:off x="2490569" y="5974857"/>
            <a:ext cx="971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CH" altLang="fr-FR" sz="1400">
                <a:latin typeface="Frutiger 55 Roman" panose="00000400000000000000" pitchFamily="2" charset="0"/>
              </a:rPr>
              <a:t>21.02.14</a:t>
            </a:r>
          </a:p>
        </p:txBody>
      </p:sp>
      <p:sp>
        <p:nvSpPr>
          <p:cNvPr id="33" name="ZoneTexte 32"/>
          <p:cNvSpPr txBox="1">
            <a:spLocks noChangeArrowheads="1"/>
          </p:cNvSpPr>
          <p:nvPr/>
        </p:nvSpPr>
        <p:spPr bwMode="auto">
          <a:xfrm>
            <a:off x="2631857" y="5171582"/>
            <a:ext cx="973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CH" altLang="fr-FR" sz="1400">
                <a:latin typeface="Frutiger 55 Roman" panose="00000400000000000000" pitchFamily="2" charset="0"/>
              </a:rPr>
              <a:t>PCT-A</a:t>
            </a:r>
          </a:p>
        </p:txBody>
      </p:sp>
      <p:sp>
        <p:nvSpPr>
          <p:cNvPr id="34" name="ZoneTexte 33"/>
          <p:cNvSpPr txBox="1">
            <a:spLocks noChangeArrowheads="1"/>
          </p:cNvSpPr>
          <p:nvPr/>
        </p:nvSpPr>
        <p:spPr bwMode="auto">
          <a:xfrm>
            <a:off x="3820894" y="5989144"/>
            <a:ext cx="971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CH" altLang="fr-FR" sz="1400">
                <a:latin typeface="Frutiger 55 Roman" panose="00000400000000000000" pitchFamily="2" charset="0"/>
              </a:rPr>
              <a:t>16.01.15</a:t>
            </a:r>
          </a:p>
        </p:txBody>
      </p:sp>
      <p:sp>
        <p:nvSpPr>
          <p:cNvPr id="35" name="ZoneTexte 34"/>
          <p:cNvSpPr txBox="1">
            <a:spLocks noChangeArrowheads="1"/>
          </p:cNvSpPr>
          <p:nvPr/>
        </p:nvSpPr>
        <p:spPr bwMode="auto">
          <a:xfrm>
            <a:off x="3693894" y="5171582"/>
            <a:ext cx="1027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CH" altLang="fr-FR" sz="1400" dirty="0">
                <a:latin typeface="Frutiger 55 Roman" panose="00000400000000000000" pitchFamily="2" charset="0"/>
              </a:rPr>
              <a:t>invitation</a:t>
            </a:r>
          </a:p>
        </p:txBody>
      </p:sp>
      <p:cxnSp>
        <p:nvCxnSpPr>
          <p:cNvPr id="36" name="Connecteur droit 35"/>
          <p:cNvCxnSpPr/>
          <p:nvPr/>
        </p:nvCxnSpPr>
        <p:spPr>
          <a:xfrm>
            <a:off x="5753025" y="5565019"/>
            <a:ext cx="0" cy="2889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ZoneTexte 36"/>
          <p:cNvSpPr txBox="1">
            <a:spLocks noChangeArrowheads="1"/>
          </p:cNvSpPr>
          <p:nvPr/>
        </p:nvSpPr>
        <p:spPr bwMode="auto">
          <a:xfrm>
            <a:off x="5392662" y="5977769"/>
            <a:ext cx="971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CH" altLang="fr-FR" sz="1400" dirty="0" smtClean="0">
                <a:latin typeface="Frutiger 55 Roman" panose="00000400000000000000" pitchFamily="2" charset="0"/>
              </a:rPr>
              <a:t>23.02.15</a:t>
            </a:r>
            <a:endParaRPr lang="fr-CH" altLang="fr-FR" sz="1400" dirty="0">
              <a:latin typeface="Frutiger 55 Roman" panose="00000400000000000000" pitchFamily="2" charset="0"/>
            </a:endParaRPr>
          </a:p>
        </p:txBody>
      </p:sp>
      <p:sp>
        <p:nvSpPr>
          <p:cNvPr id="38" name="Accolade ouvrante 37"/>
          <p:cNvSpPr/>
          <p:nvPr/>
        </p:nvSpPr>
        <p:spPr>
          <a:xfrm rot="16200000">
            <a:off x="4146444" y="5100334"/>
            <a:ext cx="411304" cy="2801863"/>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sp>
        <p:nvSpPr>
          <p:cNvPr id="39" name="ZoneTexte 38"/>
          <p:cNvSpPr txBox="1">
            <a:spLocks noChangeArrowheads="1"/>
          </p:cNvSpPr>
          <p:nvPr/>
        </p:nvSpPr>
        <p:spPr bwMode="auto">
          <a:xfrm>
            <a:off x="4366503" y="6571823"/>
            <a:ext cx="25112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CH" altLang="fr-FR" sz="1400" dirty="0" smtClean="0">
                <a:solidFill>
                  <a:schemeClr val="accent1"/>
                </a:solidFill>
                <a:latin typeface="Frutiger 55 Roman" panose="00000400000000000000" pitchFamily="2" charset="0"/>
              </a:rPr>
              <a:t>12 mois + prorogation</a:t>
            </a:r>
            <a:endParaRPr lang="fr-CH" altLang="fr-FR" sz="1400" dirty="0">
              <a:solidFill>
                <a:schemeClr val="accent1"/>
              </a:solidFill>
              <a:latin typeface="Frutiger 55 Roman" panose="00000400000000000000" pitchFamily="2" charset="0"/>
            </a:endParaRPr>
          </a:p>
        </p:txBody>
      </p:sp>
      <p:pic>
        <p:nvPicPr>
          <p:cNvPr id="40"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180250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2" y="48304"/>
            <a:ext cx="9144000" cy="6858000"/>
          </a:xfrm>
          <a:prstGeom prst="rect">
            <a:avLst/>
          </a:prstGeom>
        </p:spPr>
      </p:pic>
      <p:sp>
        <p:nvSpPr>
          <p:cNvPr id="4" name="Sous-titre 2"/>
          <p:cNvSpPr txBox="1">
            <a:spLocks/>
          </p:cNvSpPr>
          <p:nvPr/>
        </p:nvSpPr>
        <p:spPr>
          <a:xfrm>
            <a:off x="3631720" y="84537"/>
            <a:ext cx="5365631"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Question 3 – examen préliminaire 2015 </a:t>
            </a:r>
            <a:r>
              <a:rPr lang="fr-CH" sz="2000" dirty="0" smtClean="0">
                <a:solidFill>
                  <a:schemeClr val="bg1"/>
                </a:solidFill>
                <a:latin typeface="Frutiger 45 Light" pitchFamily="2" charset="0"/>
                <a:cs typeface="Frutiger LT 55 Roman"/>
              </a:rPr>
              <a:t>4/4</a:t>
            </a:r>
            <a:endParaRPr lang="fr-CH" sz="2000" dirty="0">
              <a:solidFill>
                <a:schemeClr val="bg1"/>
              </a:solidFill>
              <a:latin typeface="Frutiger 45 Light" pitchFamily="2" charset="0"/>
              <a:cs typeface="Frutiger LT 55 Roman"/>
            </a:endParaRPr>
          </a:p>
          <a:p>
            <a:pPr algn="l"/>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008063" y="1449388"/>
            <a:ext cx="7559675" cy="4751387"/>
          </a:xfrm>
          <a:prstGeom prst="rect">
            <a:avLst/>
          </a:prstGeom>
          <a:noFill/>
          <a:ln w="9525">
            <a:noFill/>
            <a:miter lim="800000"/>
            <a:headEnd/>
            <a:tailEnd/>
          </a:ln>
        </p:spPr>
        <p:txBody>
          <a:bodyPr/>
          <a:lstStyle/>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pic>
        <p:nvPicPr>
          <p:cNvPr id="9"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2350" y="1787525"/>
            <a:ext cx="6869113"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864475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2" y="48304"/>
            <a:ext cx="9144000" cy="6858000"/>
          </a:xfrm>
          <a:prstGeom prst="rect">
            <a:avLst/>
          </a:prstGeom>
        </p:spPr>
      </p:pic>
      <p:sp>
        <p:nvSpPr>
          <p:cNvPr id="4" name="Sous-titre 2"/>
          <p:cNvSpPr txBox="1">
            <a:spLocks/>
          </p:cNvSpPr>
          <p:nvPr/>
        </p:nvSpPr>
        <p:spPr>
          <a:xfrm>
            <a:off x="3631720" y="84537"/>
            <a:ext cx="5365631"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Annexe – Sélection de décisions «G» 1/7</a:t>
            </a:r>
          </a:p>
          <a:p>
            <a:pPr algn="l"/>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008063" y="1449388"/>
            <a:ext cx="7559675" cy="4751387"/>
          </a:xfrm>
          <a:prstGeom prst="rect">
            <a:avLst/>
          </a:prstGeom>
          <a:noFill/>
          <a:ln w="9525">
            <a:noFill/>
            <a:miter lim="800000"/>
            <a:headEnd/>
            <a:tailEnd/>
          </a:ln>
        </p:spPr>
        <p:txBody>
          <a:bodyPr/>
          <a:lstStyle/>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
        <p:nvSpPr>
          <p:cNvPr id="11" name="Espace réservé du contenu 5"/>
          <p:cNvSpPr txBox="1">
            <a:spLocks/>
          </p:cNvSpPr>
          <p:nvPr/>
        </p:nvSpPr>
        <p:spPr bwMode="auto">
          <a:xfrm>
            <a:off x="1160463" y="1447800"/>
            <a:ext cx="7559675" cy="4751388"/>
          </a:xfrm>
          <a:prstGeom prst="rect">
            <a:avLst/>
          </a:prstGeom>
          <a:noFill/>
          <a:ln w="9525">
            <a:noFill/>
            <a:miter lim="800000"/>
            <a:headEnd/>
            <a:tailEnd/>
          </a:ln>
        </p:spPr>
        <p:txBody>
          <a:bodyPr/>
          <a:lstStyle/>
          <a:p>
            <a:pPr>
              <a:lnSpc>
                <a:spcPct val="120000"/>
              </a:lnSpc>
              <a:buClr>
                <a:srgbClr val="FFC000"/>
              </a:buClr>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b="1" dirty="0">
                <a:latin typeface="Frutiger 55 Roman" panose="00000400000000000000" pitchFamily="2" charset="0"/>
              </a:rPr>
              <a:t>G1/09 </a:t>
            </a:r>
            <a:r>
              <a:rPr lang="fr-CH" sz="1600" dirty="0">
                <a:latin typeface="Frutiger 55 Roman" panose="00000400000000000000" pitchFamily="2" charset="0"/>
              </a:rPr>
              <a:t>(sommaire): </a:t>
            </a:r>
            <a:r>
              <a:rPr lang="fr-CH" sz="1600" i="1" dirty="0">
                <a:latin typeface="Frutiger 55 Roman" panose="00000400000000000000" pitchFamily="2" charset="0"/>
              </a:rPr>
              <a:t>Lorsqu’aucun recours n’a été formé, une demande de brevet européen rejetée par décision de la division d’examen demeure en instance au sens de la règle 25 CBE 1973 (règle 36(1) CBE) jusqu’à l’expiration du délai de recours. </a:t>
            </a:r>
            <a:br>
              <a:rPr lang="fr-CH" sz="1600" i="1" dirty="0">
                <a:latin typeface="Frutiger 55 Roman" panose="00000400000000000000" pitchFamily="2" charset="0"/>
              </a:rPr>
            </a:br>
            <a:r>
              <a:rPr lang="fr-CH" sz="1600" i="1" dirty="0">
                <a:latin typeface="Frutiger 55 Roman" panose="00000400000000000000" pitchFamily="2" charset="0"/>
              </a:rPr>
              <a:t/>
            </a:r>
            <a:br>
              <a:rPr lang="fr-CH" sz="1600" i="1" dirty="0">
                <a:latin typeface="Frutiger 55 Roman" panose="00000400000000000000" pitchFamily="2" charset="0"/>
              </a:rPr>
            </a:br>
            <a:r>
              <a:rPr lang="fr-CH" sz="1600" b="1" dirty="0">
                <a:latin typeface="Frutiger 55 Roman" panose="00000400000000000000" pitchFamily="2" charset="0"/>
              </a:rPr>
              <a:t>G1/09 </a:t>
            </a:r>
            <a:r>
              <a:rPr lang="fr-CH" sz="1600" dirty="0">
                <a:latin typeface="Frutiger 55 Roman" panose="00000400000000000000" pitchFamily="2" charset="0"/>
              </a:rPr>
              <a:t>(point 4.3.2 des motifs): </a:t>
            </a:r>
            <a:r>
              <a:rPr lang="fr-CH" sz="1600" i="1" dirty="0">
                <a:latin typeface="Frutiger 55 Roman" panose="00000400000000000000" pitchFamily="2" charset="0"/>
              </a:rPr>
              <a:t>[…] ainsi, dans le cas d’une décision de délivrance, la demande de brevet européen est normalement en instance jusqu’au jour précédant la publication de la mention de la délivrance, puisqu’à partir de ce moment-là, les droits substantiels conférés par la CBE n’émanent plus de la demande de brevet, mais du brevet délivré.</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p:txBody>
      </p:sp>
    </p:spTree>
    <p:extLst>
      <p:ext uri="{BB962C8B-B14F-4D97-AF65-F5344CB8AC3E}">
        <p14:creationId xmlns:p14="http://schemas.microsoft.com/office/powerpoint/2010/main" val="324351884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2" y="48304"/>
            <a:ext cx="9144000" cy="6858000"/>
          </a:xfrm>
          <a:prstGeom prst="rect">
            <a:avLst/>
          </a:prstGeom>
        </p:spPr>
      </p:pic>
      <p:sp>
        <p:nvSpPr>
          <p:cNvPr id="4" name="Sous-titre 2"/>
          <p:cNvSpPr txBox="1">
            <a:spLocks/>
          </p:cNvSpPr>
          <p:nvPr/>
        </p:nvSpPr>
        <p:spPr>
          <a:xfrm>
            <a:off x="3631720" y="84537"/>
            <a:ext cx="5365631"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Annexe – Sélection de décisions «G» </a:t>
            </a:r>
            <a:r>
              <a:rPr lang="fr-CH" sz="2000" dirty="0" smtClean="0">
                <a:solidFill>
                  <a:schemeClr val="bg1"/>
                </a:solidFill>
                <a:latin typeface="Frutiger 45 Light" pitchFamily="2" charset="0"/>
                <a:cs typeface="Frutiger LT 55 Roman"/>
              </a:rPr>
              <a:t>2/7</a:t>
            </a:r>
            <a:endParaRPr lang="fr-CH" sz="2000" dirty="0">
              <a:solidFill>
                <a:schemeClr val="bg1"/>
              </a:solidFill>
              <a:latin typeface="Frutiger 45 Light" pitchFamily="2" charset="0"/>
              <a:cs typeface="Frutiger LT 55 Roman"/>
            </a:endParaRPr>
          </a:p>
          <a:p>
            <a:pPr algn="l"/>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008063" y="1449388"/>
            <a:ext cx="7559675" cy="4751387"/>
          </a:xfrm>
          <a:prstGeom prst="rect">
            <a:avLst/>
          </a:prstGeom>
          <a:noFill/>
          <a:ln w="9525">
            <a:noFill/>
            <a:miter lim="800000"/>
            <a:headEnd/>
            <a:tailEnd/>
          </a:ln>
        </p:spPr>
        <p:txBody>
          <a:bodyPr/>
          <a:lstStyle/>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
        <p:nvSpPr>
          <p:cNvPr id="9" name="Espace réservé du contenu 5"/>
          <p:cNvSpPr txBox="1">
            <a:spLocks/>
          </p:cNvSpPr>
          <p:nvPr/>
        </p:nvSpPr>
        <p:spPr bwMode="auto">
          <a:xfrm>
            <a:off x="1160463" y="1447800"/>
            <a:ext cx="7559675" cy="4751388"/>
          </a:xfrm>
          <a:prstGeom prst="rect">
            <a:avLst/>
          </a:prstGeom>
          <a:noFill/>
          <a:ln w="9525">
            <a:noFill/>
            <a:miter lim="800000"/>
            <a:headEnd/>
            <a:tailEnd/>
          </a:ln>
        </p:spPr>
        <p:txBody>
          <a:bodyPr/>
          <a:lstStyle/>
          <a:p>
            <a:pPr>
              <a:lnSpc>
                <a:spcPct val="120000"/>
              </a:lnSpc>
              <a:buClr>
                <a:srgbClr val="FFC000"/>
              </a:buClr>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b="1" dirty="0">
                <a:latin typeface="Frutiger 55 Roman" panose="00000400000000000000" pitchFamily="2" charset="0"/>
              </a:rPr>
              <a:t>G1/06</a:t>
            </a:r>
            <a:r>
              <a:rPr lang="fr-CH" sz="1600" dirty="0">
                <a:latin typeface="Frutiger 55 Roman" panose="00000400000000000000" pitchFamily="2" charset="0"/>
              </a:rPr>
              <a:t> (sommaire): </a:t>
            </a:r>
            <a:r>
              <a:rPr lang="fr-CH" sz="1600" i="1" dirty="0">
                <a:latin typeface="Frutiger 55 Roman" panose="00000400000000000000" pitchFamily="2" charset="0"/>
              </a:rPr>
              <a:t>Dans le cas d’une série de demandes composée d’une demande initiale (d’origine) suivie de demandes divisionnaires, chacune étant issue de celle qui précède, il est nécessaire et suffisant, pour qu’une demande divisionnaire de cette série soit conforme à l’article 76(1) deuxième phrase CBE, que tout élément divulgué dans cette demande divisionnaire puisse être déduit directement et sans ambiguïté de ce qui est divulgué dans chacune des demandes précédentes telles que déposées.</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p:txBody>
      </p:sp>
    </p:spTree>
    <p:extLst>
      <p:ext uri="{BB962C8B-B14F-4D97-AF65-F5344CB8AC3E}">
        <p14:creationId xmlns:p14="http://schemas.microsoft.com/office/powerpoint/2010/main" val="256179736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2" y="48304"/>
            <a:ext cx="9144000" cy="6858000"/>
          </a:xfrm>
          <a:prstGeom prst="rect">
            <a:avLst/>
          </a:prstGeom>
        </p:spPr>
      </p:pic>
      <p:sp>
        <p:nvSpPr>
          <p:cNvPr id="4" name="Sous-titre 2"/>
          <p:cNvSpPr txBox="1">
            <a:spLocks/>
          </p:cNvSpPr>
          <p:nvPr/>
        </p:nvSpPr>
        <p:spPr>
          <a:xfrm>
            <a:off x="3631720" y="84537"/>
            <a:ext cx="5365631"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Annexe – Sélection de décisions «G» </a:t>
            </a:r>
            <a:r>
              <a:rPr lang="fr-CH" sz="2000" dirty="0" smtClean="0">
                <a:solidFill>
                  <a:schemeClr val="bg1"/>
                </a:solidFill>
                <a:latin typeface="Frutiger 45 Light" pitchFamily="2" charset="0"/>
                <a:cs typeface="Frutiger LT 55 Roman"/>
              </a:rPr>
              <a:t>3/7</a:t>
            </a:r>
            <a:endParaRPr lang="fr-CH" sz="2000" dirty="0">
              <a:solidFill>
                <a:schemeClr val="bg1"/>
              </a:solidFill>
              <a:latin typeface="Frutiger 45 Light" pitchFamily="2" charset="0"/>
              <a:cs typeface="Frutiger LT 55 Roman"/>
            </a:endParaRPr>
          </a:p>
          <a:p>
            <a:pPr algn="l"/>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008063" y="1449388"/>
            <a:ext cx="7559675" cy="4751387"/>
          </a:xfrm>
          <a:prstGeom prst="rect">
            <a:avLst/>
          </a:prstGeom>
          <a:noFill/>
          <a:ln w="9525">
            <a:noFill/>
            <a:miter lim="800000"/>
            <a:headEnd/>
            <a:tailEnd/>
          </a:ln>
        </p:spPr>
        <p:txBody>
          <a:bodyPr/>
          <a:lstStyle/>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
        <p:nvSpPr>
          <p:cNvPr id="9" name="Espace réservé du contenu 5"/>
          <p:cNvSpPr txBox="1">
            <a:spLocks/>
          </p:cNvSpPr>
          <p:nvPr/>
        </p:nvSpPr>
        <p:spPr bwMode="auto">
          <a:xfrm>
            <a:off x="1160463" y="1447800"/>
            <a:ext cx="7559675" cy="4751388"/>
          </a:xfrm>
          <a:prstGeom prst="rect">
            <a:avLst/>
          </a:prstGeom>
          <a:noFill/>
          <a:ln w="9525">
            <a:noFill/>
            <a:miter lim="800000"/>
            <a:headEnd/>
            <a:tailEnd/>
          </a:ln>
        </p:spPr>
        <p:txBody>
          <a:bodyPr/>
          <a:lstStyle/>
          <a:p>
            <a:pPr>
              <a:lnSpc>
                <a:spcPct val="120000"/>
              </a:lnSpc>
              <a:buClr>
                <a:srgbClr val="FFC000"/>
              </a:buClr>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b="1" dirty="0">
                <a:latin typeface="Frutiger 55 Roman" panose="00000400000000000000" pitchFamily="2" charset="0"/>
              </a:rPr>
              <a:t>G1/05</a:t>
            </a:r>
            <a:r>
              <a:rPr lang="fr-CH" sz="1600" dirty="0">
                <a:latin typeface="Frutiger 55 Roman" panose="00000400000000000000" pitchFamily="2" charset="0"/>
              </a:rPr>
              <a:t> (sommaire): </a:t>
            </a:r>
            <a:r>
              <a:rPr lang="fr-CH" sz="1600" i="1" dirty="0">
                <a:latin typeface="Frutiger 55 Roman" panose="00000400000000000000" pitchFamily="2" charset="0"/>
              </a:rPr>
              <a:t>En ce qui concerne l’article 76(1) CBE, une demande divisionnaire qui, à sa date de dépôt effective, contient des éléments qui s’étendent au-delà du contenu de la demande antérieure telle qu’elle a été déposée peut être modifiée ultérieurement afin que son objet ne soit plus aussi étendu, même si la demande antérieure n’est plus en instance. En outre, ces modifications sont soumises aux mêmes limites que les modifications apportées à toute autre demande (non divisionnaire).</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p:txBody>
      </p:sp>
    </p:spTree>
    <p:extLst>
      <p:ext uri="{BB962C8B-B14F-4D97-AF65-F5344CB8AC3E}">
        <p14:creationId xmlns:p14="http://schemas.microsoft.com/office/powerpoint/2010/main" val="292921704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2" y="48304"/>
            <a:ext cx="9144000" cy="6858000"/>
          </a:xfrm>
          <a:prstGeom prst="rect">
            <a:avLst/>
          </a:prstGeom>
        </p:spPr>
      </p:pic>
      <p:sp>
        <p:nvSpPr>
          <p:cNvPr id="4" name="Sous-titre 2"/>
          <p:cNvSpPr txBox="1">
            <a:spLocks/>
          </p:cNvSpPr>
          <p:nvPr/>
        </p:nvSpPr>
        <p:spPr>
          <a:xfrm>
            <a:off x="3631720" y="84537"/>
            <a:ext cx="5365631"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Annexe – Sélection de décisions «G» </a:t>
            </a:r>
            <a:r>
              <a:rPr lang="fr-CH" sz="2000" dirty="0" smtClean="0">
                <a:solidFill>
                  <a:schemeClr val="bg1"/>
                </a:solidFill>
                <a:latin typeface="Frutiger 45 Light" pitchFamily="2" charset="0"/>
                <a:cs typeface="Frutiger LT 55 Roman"/>
              </a:rPr>
              <a:t>4/7</a:t>
            </a:r>
            <a:endParaRPr lang="fr-CH" sz="2000" dirty="0">
              <a:solidFill>
                <a:schemeClr val="bg1"/>
              </a:solidFill>
              <a:latin typeface="Frutiger 45 Light" pitchFamily="2" charset="0"/>
              <a:cs typeface="Frutiger LT 55 Roman"/>
            </a:endParaRPr>
          </a:p>
          <a:p>
            <a:pPr algn="l"/>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008063" y="1449388"/>
            <a:ext cx="7559675" cy="4751387"/>
          </a:xfrm>
          <a:prstGeom prst="rect">
            <a:avLst/>
          </a:prstGeom>
          <a:noFill/>
          <a:ln w="9525">
            <a:noFill/>
            <a:miter lim="800000"/>
            <a:headEnd/>
            <a:tailEnd/>
          </a:ln>
        </p:spPr>
        <p:txBody>
          <a:bodyPr/>
          <a:lstStyle/>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
        <p:nvSpPr>
          <p:cNvPr id="9" name="Espace réservé du contenu 5"/>
          <p:cNvSpPr txBox="1">
            <a:spLocks/>
          </p:cNvSpPr>
          <p:nvPr/>
        </p:nvSpPr>
        <p:spPr bwMode="auto">
          <a:xfrm>
            <a:off x="1160463" y="1447800"/>
            <a:ext cx="7559675" cy="4751388"/>
          </a:xfrm>
          <a:prstGeom prst="rect">
            <a:avLst/>
          </a:prstGeom>
          <a:noFill/>
          <a:ln w="9525">
            <a:noFill/>
            <a:miter lim="800000"/>
            <a:headEnd/>
            <a:tailEnd/>
          </a:ln>
        </p:spPr>
        <p:txBody>
          <a:bodyPr/>
          <a:lstStyle/>
          <a:p>
            <a:pPr>
              <a:lnSpc>
                <a:spcPct val="120000"/>
              </a:lnSpc>
              <a:buClr>
                <a:srgbClr val="FFC000"/>
              </a:buClr>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500" b="1" dirty="0">
                <a:latin typeface="Frutiger 55 Roman" panose="00000400000000000000" pitchFamily="2" charset="0"/>
              </a:rPr>
              <a:t>G1/05</a:t>
            </a:r>
            <a:r>
              <a:rPr lang="fr-CH" sz="1500" dirty="0">
                <a:latin typeface="Frutiger 55 Roman" panose="00000400000000000000" pitchFamily="2" charset="0"/>
              </a:rPr>
              <a:t> (point 11.2 des motifs): </a:t>
            </a:r>
            <a:r>
              <a:rPr lang="fr-CH" sz="1500" i="1" dirty="0">
                <a:latin typeface="Frutiger 55 Roman" panose="00000400000000000000" pitchFamily="2" charset="0"/>
              </a:rPr>
              <a:t>C’est pourquoi, dans le cas d’une série de demandes divisionnaires dont chacune est issue de la précédente par division, il n’est justifié d’accorder la date de dépôt correspondant à la première divulgation de l’objet concerné dans la demande d’origine que si l’objet en question a été divulgué dans </a:t>
            </a:r>
            <a:r>
              <a:rPr lang="fr-CH" sz="1500" i="1" u="sng" dirty="0">
                <a:latin typeface="Frutiger 55 Roman" panose="00000400000000000000" pitchFamily="2" charset="0"/>
              </a:rPr>
              <a:t>chacune des demandes précédentes (antérieures)</a:t>
            </a:r>
            <a:r>
              <a:rPr lang="fr-CH" sz="1500" i="1" dirty="0">
                <a:latin typeface="Frutiger 55 Roman" panose="00000400000000000000" pitchFamily="2" charset="0"/>
              </a:rPr>
              <a:t> telles que déposées et s’il figure toujours dans chacune des demandes précédentes à la date de dépôt de la demande divisionnaire - ultérieure – […] de sorte qu’il a fait partie des demandes de manière continue depuis sa divulgation dans la demande d’origine telle que déposée, jusqu’à la date de dépôt de la demande divisionnaire dont il est question.</a:t>
            </a:r>
            <a:br>
              <a:rPr lang="fr-CH" sz="1500" i="1" dirty="0">
                <a:latin typeface="Frutiger 55 Roman" panose="00000400000000000000" pitchFamily="2" charset="0"/>
              </a:rPr>
            </a:br>
            <a:r>
              <a:rPr lang="fr-CH" sz="1500" i="1" dirty="0">
                <a:latin typeface="Frutiger 55 Roman" panose="00000400000000000000" pitchFamily="2" charset="0"/>
              </a:rPr>
              <a:t>Un </a:t>
            </a:r>
            <a:r>
              <a:rPr lang="fr-CH" sz="1500" i="1" u="sng" dirty="0">
                <a:latin typeface="Frutiger 55 Roman" panose="00000400000000000000" pitchFamily="2" charset="0"/>
              </a:rPr>
              <a:t>élément qui aurait été omis</a:t>
            </a:r>
            <a:r>
              <a:rPr lang="fr-CH" sz="1500" i="1" dirty="0">
                <a:latin typeface="Frutiger 55 Roman" panose="00000400000000000000" pitchFamily="2" charset="0"/>
              </a:rPr>
              <a:t> lors du dépôt d’une demande antérieure de la série ne peut être réintroduit dans cette demande ni dans aucune demande divisionnaire qui la suit dans la série. </a:t>
            </a:r>
            <a:br>
              <a:rPr lang="fr-CH" sz="1500" i="1" dirty="0">
                <a:latin typeface="Frutiger 55 Roman" panose="00000400000000000000" pitchFamily="2" charset="0"/>
              </a:rPr>
            </a:br>
            <a:r>
              <a:rPr lang="fr-CH" sz="1500" i="1" dirty="0">
                <a:latin typeface="Frutiger 55 Roman" panose="00000400000000000000" pitchFamily="2" charset="0"/>
              </a:rPr>
              <a:t>Inversement, un </a:t>
            </a:r>
            <a:r>
              <a:rPr lang="fr-CH" sz="1500" i="1" u="sng" dirty="0">
                <a:latin typeface="Frutiger 55 Roman" panose="00000400000000000000" pitchFamily="2" charset="0"/>
              </a:rPr>
              <a:t>élément qui a été ajouté</a:t>
            </a:r>
            <a:r>
              <a:rPr lang="fr-CH" sz="1500" i="1" dirty="0">
                <a:latin typeface="Frutiger 55 Roman" panose="00000400000000000000" pitchFamily="2" charset="0"/>
              </a:rPr>
              <a:t> lors du dépôt d’une demande divisionnaire antérieure dans la série ne peut être revendiqué dans une demande divisionnaire ultérieure de la série […]</a:t>
            </a:r>
            <a:endParaRPr lang="fr-CH" sz="1600" i="1" dirty="0">
              <a:latin typeface="Frutiger 55 Roman" panose="00000400000000000000" pitchFamily="2" charset="0"/>
            </a:endParaRPr>
          </a:p>
        </p:txBody>
      </p:sp>
    </p:spTree>
    <p:extLst>
      <p:ext uri="{BB962C8B-B14F-4D97-AF65-F5344CB8AC3E}">
        <p14:creationId xmlns:p14="http://schemas.microsoft.com/office/powerpoint/2010/main" val="154800866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2" y="48304"/>
            <a:ext cx="9144000" cy="6858000"/>
          </a:xfrm>
          <a:prstGeom prst="rect">
            <a:avLst/>
          </a:prstGeom>
        </p:spPr>
      </p:pic>
      <p:sp>
        <p:nvSpPr>
          <p:cNvPr id="4" name="Sous-titre 2"/>
          <p:cNvSpPr txBox="1">
            <a:spLocks/>
          </p:cNvSpPr>
          <p:nvPr/>
        </p:nvSpPr>
        <p:spPr>
          <a:xfrm>
            <a:off x="3631720" y="84537"/>
            <a:ext cx="5365631"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Annexe – Sélection de décisions «G» </a:t>
            </a:r>
            <a:r>
              <a:rPr lang="fr-CH" sz="2000" dirty="0" smtClean="0">
                <a:solidFill>
                  <a:schemeClr val="bg1"/>
                </a:solidFill>
                <a:latin typeface="Frutiger 45 Light" pitchFamily="2" charset="0"/>
                <a:cs typeface="Frutiger LT 55 Roman"/>
              </a:rPr>
              <a:t>5/7</a:t>
            </a:r>
            <a:endParaRPr lang="fr-CH" sz="2000" dirty="0">
              <a:solidFill>
                <a:schemeClr val="bg1"/>
              </a:solidFill>
              <a:latin typeface="Frutiger 45 Light" pitchFamily="2" charset="0"/>
              <a:cs typeface="Frutiger LT 55 Roman"/>
            </a:endParaRPr>
          </a:p>
          <a:p>
            <a:pPr algn="l"/>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008063" y="1449388"/>
            <a:ext cx="7559675" cy="4751387"/>
          </a:xfrm>
          <a:prstGeom prst="rect">
            <a:avLst/>
          </a:prstGeom>
          <a:noFill/>
          <a:ln w="9525">
            <a:noFill/>
            <a:miter lim="800000"/>
            <a:headEnd/>
            <a:tailEnd/>
          </a:ln>
        </p:spPr>
        <p:txBody>
          <a:bodyPr/>
          <a:lstStyle/>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
        <p:nvSpPr>
          <p:cNvPr id="9" name="Espace réservé du contenu 5"/>
          <p:cNvSpPr txBox="1">
            <a:spLocks/>
          </p:cNvSpPr>
          <p:nvPr/>
        </p:nvSpPr>
        <p:spPr bwMode="auto">
          <a:xfrm>
            <a:off x="1160463" y="1447800"/>
            <a:ext cx="7559675" cy="4751388"/>
          </a:xfrm>
          <a:prstGeom prst="rect">
            <a:avLst/>
          </a:prstGeom>
          <a:noFill/>
          <a:ln w="9525">
            <a:noFill/>
            <a:miter lim="800000"/>
            <a:headEnd/>
            <a:tailEnd/>
          </a:ln>
        </p:spPr>
        <p:txBody>
          <a:bodyPr/>
          <a:lstStyle/>
          <a:p>
            <a:pPr>
              <a:lnSpc>
                <a:spcPct val="120000"/>
              </a:lnSpc>
              <a:buClr>
                <a:srgbClr val="FFC000"/>
              </a:buClr>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b="1" dirty="0">
                <a:latin typeface="Frutiger 55 Roman" panose="00000400000000000000" pitchFamily="2" charset="0"/>
              </a:rPr>
              <a:t>G2/92</a:t>
            </a:r>
            <a:r>
              <a:rPr lang="fr-CH" sz="1600" dirty="0">
                <a:latin typeface="Frutiger 55 Roman" panose="00000400000000000000" pitchFamily="2" charset="0"/>
              </a:rPr>
              <a:t> (sommaire): </a:t>
            </a:r>
            <a:r>
              <a:rPr lang="fr-CH" sz="1600" i="1" dirty="0">
                <a:latin typeface="Frutiger 55 Roman" panose="00000400000000000000" pitchFamily="2" charset="0"/>
              </a:rPr>
              <a:t>En cas d’absence d’unité d’invention, un demandeur qui n’a pas acquitté de nouvelles taxes de recherche comme la division de la recherche l’invitait à le faire conformément à la règle 46(1) CBE [R64(1) CBE2000] ne peut faire poursuivre l’examen de sa demande pour ce qui est de l’objet pour lequel il n’a pas acquitté de taxe de recherche. Il est tenu au contraire de déposer une demande divisionnaire pour cet objet, s’il désire toujours que celui-ci soit protégé.</a:t>
            </a:r>
          </a:p>
          <a:p>
            <a:pPr marL="342900" indent="-342900">
              <a:lnSpc>
                <a:spcPct val="120000"/>
              </a:lnSpc>
              <a:buClr>
                <a:srgbClr val="FFC000"/>
              </a:buClr>
              <a:buFont typeface="Wingdings" pitchFamily="2" charset="2"/>
              <a:buChar char="Ø"/>
              <a:defRPr/>
            </a:pPr>
            <a:endParaRPr lang="fr-CH" sz="1600" dirty="0">
              <a:latin typeface="Frutiger 55 Roman" panose="00000400000000000000" pitchFamily="2" charset="0"/>
            </a:endParaRPr>
          </a:p>
        </p:txBody>
      </p:sp>
    </p:spTree>
    <p:extLst>
      <p:ext uri="{BB962C8B-B14F-4D97-AF65-F5344CB8AC3E}">
        <p14:creationId xmlns:p14="http://schemas.microsoft.com/office/powerpoint/2010/main" val="345005366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2" y="48304"/>
            <a:ext cx="9144000" cy="6858000"/>
          </a:xfrm>
          <a:prstGeom prst="rect">
            <a:avLst/>
          </a:prstGeom>
        </p:spPr>
      </p:pic>
      <p:sp>
        <p:nvSpPr>
          <p:cNvPr id="4" name="Sous-titre 2"/>
          <p:cNvSpPr txBox="1">
            <a:spLocks/>
          </p:cNvSpPr>
          <p:nvPr/>
        </p:nvSpPr>
        <p:spPr>
          <a:xfrm>
            <a:off x="3631720" y="84537"/>
            <a:ext cx="5365631"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Annexe – Sélection de décisions «G» </a:t>
            </a:r>
            <a:r>
              <a:rPr lang="fr-CH" sz="2000" dirty="0" smtClean="0">
                <a:solidFill>
                  <a:schemeClr val="bg1"/>
                </a:solidFill>
                <a:latin typeface="Frutiger 45 Light" pitchFamily="2" charset="0"/>
                <a:cs typeface="Frutiger LT 55 Roman"/>
              </a:rPr>
              <a:t>6/7</a:t>
            </a:r>
            <a:endParaRPr lang="fr-CH" sz="2000" dirty="0">
              <a:solidFill>
                <a:schemeClr val="bg1"/>
              </a:solidFill>
              <a:latin typeface="Frutiger 45 Light" pitchFamily="2" charset="0"/>
              <a:cs typeface="Frutiger LT 55 Roman"/>
            </a:endParaRPr>
          </a:p>
          <a:p>
            <a:pPr algn="l"/>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008063" y="1449388"/>
            <a:ext cx="7559675" cy="4751387"/>
          </a:xfrm>
          <a:prstGeom prst="rect">
            <a:avLst/>
          </a:prstGeom>
          <a:noFill/>
          <a:ln w="9525">
            <a:noFill/>
            <a:miter lim="800000"/>
            <a:headEnd/>
            <a:tailEnd/>
          </a:ln>
        </p:spPr>
        <p:txBody>
          <a:bodyPr/>
          <a:lstStyle/>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
        <p:nvSpPr>
          <p:cNvPr id="9" name="Espace réservé du contenu 5"/>
          <p:cNvSpPr txBox="1">
            <a:spLocks/>
          </p:cNvSpPr>
          <p:nvPr/>
        </p:nvSpPr>
        <p:spPr bwMode="auto">
          <a:xfrm>
            <a:off x="1160463" y="1447800"/>
            <a:ext cx="7559675" cy="4751388"/>
          </a:xfrm>
          <a:prstGeom prst="rect">
            <a:avLst/>
          </a:prstGeom>
          <a:noFill/>
          <a:ln w="9525">
            <a:noFill/>
            <a:miter lim="800000"/>
            <a:headEnd/>
            <a:tailEnd/>
          </a:ln>
        </p:spPr>
        <p:txBody>
          <a:bodyPr/>
          <a:lstStyle/>
          <a:p>
            <a:pPr>
              <a:lnSpc>
                <a:spcPct val="120000"/>
              </a:lnSpc>
              <a:buClr>
                <a:srgbClr val="FFC000"/>
              </a:buClr>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b="1" dirty="0">
                <a:latin typeface="Frutiger 55 Roman" panose="00000400000000000000" pitchFamily="2" charset="0"/>
              </a:rPr>
              <a:t>G1/91</a:t>
            </a:r>
            <a:r>
              <a:rPr lang="fr-CH" sz="1600" dirty="0">
                <a:latin typeface="Frutiger 55 Roman" panose="00000400000000000000" pitchFamily="2" charset="0"/>
              </a:rPr>
              <a:t> (sommaire): </a:t>
            </a:r>
            <a:r>
              <a:rPr lang="fr-CH" sz="1600" i="1" dirty="0">
                <a:latin typeface="Frutiger 55 Roman" panose="00000400000000000000" pitchFamily="2" charset="0"/>
              </a:rPr>
              <a:t>L’unité d’invention (article 82 CBE) ne fait pas partie des conditions auxquelles un brevet européen et l’invention qui en fait l’objet doivent satisfaire aux termes de l’article 102, paragraphe 3 CBE, lorsque le brevet est maintenu dans sa forme modifiée.</a:t>
            </a:r>
            <a:br>
              <a:rPr lang="fr-CH" sz="1600" i="1" dirty="0">
                <a:latin typeface="Frutiger 55 Roman" panose="00000400000000000000" pitchFamily="2" charset="0"/>
              </a:rPr>
            </a:br>
            <a:r>
              <a:rPr lang="fr-CH" sz="1600" i="1" dirty="0">
                <a:latin typeface="Frutiger 55 Roman" panose="00000400000000000000" pitchFamily="2" charset="0"/>
              </a:rPr>
              <a:t>Au stade de la procédure d’opposition, il est donc sans importance que le brevet européen tel qu’il a été délivré ou modifié ne remplisse pas la condition d’unité d’invention.</a:t>
            </a:r>
          </a:p>
          <a:p>
            <a:pPr marL="342900" indent="-342900">
              <a:lnSpc>
                <a:spcPct val="120000"/>
              </a:lnSpc>
              <a:buClr>
                <a:srgbClr val="FFC000"/>
              </a:buClr>
              <a:buFont typeface="Wingdings" pitchFamily="2" charset="2"/>
              <a:buChar char="Ø"/>
              <a:defRPr/>
            </a:pPr>
            <a:endParaRPr lang="fr-CH" sz="1600" i="1"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b="1" dirty="0">
                <a:latin typeface="Frutiger 55 Roman" panose="00000400000000000000" pitchFamily="2" charset="0"/>
              </a:rPr>
              <a:t>G2/89</a:t>
            </a:r>
            <a:r>
              <a:rPr lang="fr-CH" sz="1600" dirty="0">
                <a:latin typeface="Frutiger 55 Roman" panose="00000400000000000000" pitchFamily="2" charset="0"/>
              </a:rPr>
              <a:t> (sommaire): </a:t>
            </a:r>
            <a:r>
              <a:rPr lang="fr-CH" sz="1600" i="1" dirty="0">
                <a:latin typeface="Frutiger 55 Roman" panose="00000400000000000000" pitchFamily="2" charset="0"/>
              </a:rPr>
              <a:t>L’OEB agissant en qualité d’ISA peut, en application de l’article 17.3)a) PCT, exiger le paiement d’une taxe de recherche additionnelle lorsque la demande internationale est considérée "a posteriori" comme ne satisfaisant pas à l’exigence d’unité de </a:t>
            </a:r>
            <a:r>
              <a:rPr lang="fr-CH" sz="1600" b="1" dirty="0">
                <a:latin typeface="Frutiger 55 Roman" panose="00000400000000000000" pitchFamily="2" charset="0"/>
              </a:rPr>
              <a:t>G1/91</a:t>
            </a:r>
            <a:r>
              <a:rPr lang="fr-CH" sz="1600" dirty="0">
                <a:latin typeface="Frutiger 55 Roman" panose="00000400000000000000" pitchFamily="2" charset="0"/>
              </a:rPr>
              <a:t> (sommaire): </a:t>
            </a:r>
            <a:r>
              <a:rPr lang="fr-CH" sz="1600" i="1" dirty="0">
                <a:latin typeface="Frutiger 55 Roman" panose="00000400000000000000" pitchFamily="2" charset="0"/>
              </a:rPr>
              <a:t>l’invention.</a:t>
            </a:r>
          </a:p>
        </p:txBody>
      </p:sp>
    </p:spTree>
    <p:extLst>
      <p:ext uri="{BB962C8B-B14F-4D97-AF65-F5344CB8AC3E}">
        <p14:creationId xmlns:p14="http://schemas.microsoft.com/office/powerpoint/2010/main" val="209949204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2" y="48304"/>
            <a:ext cx="9144000" cy="6858000"/>
          </a:xfrm>
          <a:prstGeom prst="rect">
            <a:avLst/>
          </a:prstGeom>
        </p:spPr>
      </p:pic>
      <p:sp>
        <p:nvSpPr>
          <p:cNvPr id="4" name="Sous-titre 2"/>
          <p:cNvSpPr txBox="1">
            <a:spLocks/>
          </p:cNvSpPr>
          <p:nvPr/>
        </p:nvSpPr>
        <p:spPr>
          <a:xfrm>
            <a:off x="3631720" y="84537"/>
            <a:ext cx="5365631"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a:solidFill>
                  <a:schemeClr val="bg1"/>
                </a:solidFill>
                <a:latin typeface="Frutiger 45 Light" pitchFamily="2" charset="0"/>
                <a:cs typeface="Frutiger LT 55 Roman"/>
              </a:rPr>
              <a:t>Annexe – Sélection de décisions «G» </a:t>
            </a:r>
            <a:r>
              <a:rPr lang="fr-CH" sz="2000" dirty="0" smtClean="0">
                <a:solidFill>
                  <a:schemeClr val="bg1"/>
                </a:solidFill>
                <a:latin typeface="Frutiger 45 Light" pitchFamily="2" charset="0"/>
                <a:cs typeface="Frutiger LT 55 Roman"/>
              </a:rPr>
              <a:t>7/7</a:t>
            </a:r>
            <a:endParaRPr lang="fr-CH" sz="2000" dirty="0">
              <a:solidFill>
                <a:schemeClr val="bg1"/>
              </a:solidFill>
              <a:latin typeface="Frutiger 45 Light" pitchFamily="2" charset="0"/>
              <a:cs typeface="Frutiger LT 55 Roman"/>
            </a:endParaRPr>
          </a:p>
          <a:p>
            <a:pPr algn="l"/>
            <a:endParaRPr lang="fr-CH" sz="2000" dirty="0">
              <a:solidFill>
                <a:schemeClr val="bg1"/>
              </a:solidFill>
              <a:latin typeface="Frutiger 45 Light" pitchFamily="2" charset="0"/>
              <a:cs typeface="Frutiger LT 55 Roman"/>
            </a:endParaRP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5"/>
          <p:cNvSpPr txBox="1">
            <a:spLocks/>
          </p:cNvSpPr>
          <p:nvPr/>
        </p:nvSpPr>
        <p:spPr bwMode="auto">
          <a:xfrm>
            <a:off x="1008063" y="1449388"/>
            <a:ext cx="7559675" cy="4751387"/>
          </a:xfrm>
          <a:prstGeom prst="rect">
            <a:avLst/>
          </a:prstGeom>
          <a:noFill/>
          <a:ln w="9525">
            <a:noFill/>
            <a:miter lim="800000"/>
            <a:headEnd/>
            <a:tailEnd/>
          </a:ln>
        </p:spPr>
        <p:txBody>
          <a:bodyPr/>
          <a:lstStyle/>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eaLnBrk="1" hangingPunct="1">
              <a:defRPr/>
            </a:pPr>
            <a:endParaRPr lang="fr-CH" sz="1500" kern="0" dirty="0">
              <a:solidFill>
                <a:srgbClr val="404B56"/>
              </a:solidFill>
              <a:latin typeface="Frutiger 55 Roman" pitchFamily="2" charset="0"/>
              <a:cs typeface="+mn-cs"/>
            </a:endParaRPr>
          </a:p>
          <a:p>
            <a:pPr marL="342900" indent="-342900">
              <a:lnSpc>
                <a:spcPct val="120000"/>
              </a:lnSpc>
              <a:buClr>
                <a:srgbClr val="FFC000"/>
              </a:buClr>
              <a:buFont typeface="Wingdings" pitchFamily="2" charset="2"/>
              <a:buChar char="Ø"/>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
        <p:nvSpPr>
          <p:cNvPr id="9" name="Espace réservé du contenu 5"/>
          <p:cNvSpPr txBox="1">
            <a:spLocks/>
          </p:cNvSpPr>
          <p:nvPr/>
        </p:nvSpPr>
        <p:spPr bwMode="auto">
          <a:xfrm>
            <a:off x="1160463" y="1447800"/>
            <a:ext cx="7559675" cy="4751388"/>
          </a:xfrm>
          <a:prstGeom prst="rect">
            <a:avLst/>
          </a:prstGeom>
          <a:noFill/>
          <a:ln w="9525">
            <a:noFill/>
            <a:miter lim="800000"/>
            <a:headEnd/>
            <a:tailEnd/>
          </a:ln>
        </p:spPr>
        <p:txBody>
          <a:bodyPr/>
          <a:lstStyle/>
          <a:p>
            <a:pPr>
              <a:lnSpc>
                <a:spcPct val="120000"/>
              </a:lnSpc>
              <a:buClr>
                <a:srgbClr val="FFC000"/>
              </a:buClr>
              <a:defRPr/>
            </a:pPr>
            <a:endParaRPr lang="fr-CH" sz="1600" i="1"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b="1" dirty="0">
                <a:latin typeface="Frutiger 55 Roman" panose="00000400000000000000" pitchFamily="2" charset="0"/>
              </a:rPr>
              <a:t>G1/89</a:t>
            </a:r>
            <a:r>
              <a:rPr lang="fr-CH" sz="1600" dirty="0">
                <a:latin typeface="Frutiger 55 Roman" panose="00000400000000000000" pitchFamily="2" charset="0"/>
              </a:rPr>
              <a:t> (sommaire): […] </a:t>
            </a:r>
            <a:r>
              <a:rPr lang="fr-CH" sz="1600" i="1" dirty="0">
                <a:latin typeface="Frutiger 55 Roman" panose="00000400000000000000" pitchFamily="2" charset="0"/>
              </a:rPr>
              <a:t>il peut être considéré en vertu de l’article 17.3)a) PCT, et cela non seulement "a priori", mais également "a posteriori", c’est-à-dire après que l’on ait considéré l’état de la technique, qu’une demande internationale ne satisfait pas à l’exigence d’unité de l’invention.</a:t>
            </a:r>
            <a:br>
              <a:rPr lang="fr-CH" sz="1600" i="1" dirty="0">
                <a:latin typeface="Frutiger 55 Roman" panose="00000400000000000000" pitchFamily="2" charset="0"/>
              </a:rPr>
            </a:br>
            <a:r>
              <a:rPr lang="fr-CH" sz="1600" i="1" dirty="0">
                <a:latin typeface="Frutiger 55 Roman" panose="00000400000000000000" pitchFamily="2" charset="0"/>
              </a:rPr>
              <a:t>Toutefois, une telle constatation a pour seul effet au plan de la procédure de déclencher la procédure spéciale fixée à l’article 17 et à la règle 40 PCT, et ne constitue donc pas un examen quant au fond au sens habituel de ce terme.</a:t>
            </a:r>
          </a:p>
        </p:txBody>
      </p:sp>
    </p:spTree>
    <p:extLst>
      <p:ext uri="{BB962C8B-B14F-4D97-AF65-F5344CB8AC3E}">
        <p14:creationId xmlns:p14="http://schemas.microsoft.com/office/powerpoint/2010/main" val="3684233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Imag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ous-titre 2"/>
          <p:cNvSpPr txBox="1">
            <a:spLocks/>
          </p:cNvSpPr>
          <p:nvPr/>
        </p:nvSpPr>
        <p:spPr>
          <a:xfrm>
            <a:off x="4592638" y="84537"/>
            <a:ext cx="3179762" cy="50414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2000" dirty="0">
                <a:solidFill>
                  <a:schemeClr val="bg1"/>
                </a:solidFill>
                <a:latin typeface="Frutiger 45 Light" pitchFamily="2" charset="0"/>
                <a:cs typeface="Frutiger LT 55 Roman"/>
              </a:rPr>
              <a:t>Règle 44(1) CBE 1/5</a:t>
            </a:r>
          </a:p>
        </p:txBody>
      </p:sp>
      <p:pic>
        <p:nvPicPr>
          <p:cNvPr id="8"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7738" y="6407150"/>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u contenu 5"/>
          <p:cNvSpPr txBox="1">
            <a:spLocks/>
          </p:cNvSpPr>
          <p:nvPr/>
        </p:nvSpPr>
        <p:spPr bwMode="auto">
          <a:xfrm>
            <a:off x="1008063" y="1449388"/>
            <a:ext cx="7559675" cy="4751387"/>
          </a:xfrm>
          <a:prstGeom prst="rect">
            <a:avLst/>
          </a:prstGeom>
          <a:noFill/>
          <a:ln w="9525">
            <a:noFill/>
            <a:miter lim="800000"/>
            <a:headEnd/>
            <a:tailEnd/>
          </a:ln>
        </p:spPr>
        <p:txBody>
          <a:bodyPr/>
          <a:lstStyle/>
          <a:p>
            <a:pPr eaLnBrk="1" hangingPunct="1">
              <a:defRPr/>
            </a:pPr>
            <a:r>
              <a:rPr lang="fr-CH" sz="1600" i="1" dirty="0">
                <a:latin typeface="Frutiger 55 Roman" panose="00000400000000000000" pitchFamily="2" charset="0"/>
              </a:rPr>
              <a:t>Lorsqu’une pluralité d’inventions est revendiquée dans une demande de brevet européen, il n’est satisfait à l’exigence d’unité de l’invention prévue à l’article 82 que s’il existe une </a:t>
            </a:r>
            <a:r>
              <a:rPr lang="fr-CH" sz="1600" i="1" u="sng" dirty="0">
                <a:latin typeface="Frutiger 55 Roman" panose="00000400000000000000" pitchFamily="2" charset="0"/>
              </a:rPr>
              <a:t>relation technique entre ces inventions</a:t>
            </a:r>
            <a:r>
              <a:rPr lang="fr-CH" sz="1600" i="1" dirty="0">
                <a:latin typeface="Frutiger 55 Roman" panose="00000400000000000000" pitchFamily="2" charset="0"/>
              </a:rPr>
              <a:t>, portant sur </a:t>
            </a:r>
            <a:r>
              <a:rPr lang="fr-CH" sz="1600" i="1" u="sng" dirty="0">
                <a:latin typeface="Frutiger 55 Roman" panose="00000400000000000000" pitchFamily="2" charset="0"/>
              </a:rPr>
              <a:t>un ou plusieurs </a:t>
            </a:r>
            <a:r>
              <a:rPr lang="fr-CH" sz="1600" b="1" i="1" u="sng" dirty="0">
                <a:latin typeface="Frutiger 55 Roman" panose="00000400000000000000" pitchFamily="2" charset="0"/>
              </a:rPr>
              <a:t>éléments techniques particuliers </a:t>
            </a:r>
            <a:r>
              <a:rPr lang="fr-CH" sz="1600" i="1" u="sng" dirty="0">
                <a:latin typeface="Frutiger 55 Roman" panose="00000400000000000000" pitchFamily="2" charset="0"/>
              </a:rPr>
              <a:t>identiques ou correspondants</a:t>
            </a:r>
            <a:r>
              <a:rPr lang="fr-CH" sz="1600" i="1" dirty="0">
                <a:latin typeface="Frutiger 55 Roman" panose="00000400000000000000" pitchFamily="2" charset="0"/>
              </a:rPr>
              <a:t>. </a:t>
            </a:r>
            <a:br>
              <a:rPr lang="fr-CH" sz="1600" i="1" dirty="0">
                <a:latin typeface="Frutiger 55 Roman" panose="00000400000000000000" pitchFamily="2" charset="0"/>
              </a:rPr>
            </a:br>
            <a:r>
              <a:rPr lang="fr-CH" sz="1600" i="1" dirty="0">
                <a:latin typeface="Frutiger 55 Roman" panose="00000400000000000000" pitchFamily="2" charset="0"/>
              </a:rPr>
              <a:t>L’expression "éléments techniques particuliers" s’entend des éléments techniques qui </a:t>
            </a:r>
            <a:r>
              <a:rPr lang="fr-CH" sz="1600" i="1" u="sng" dirty="0">
                <a:latin typeface="Frutiger 55 Roman" panose="00000400000000000000" pitchFamily="2" charset="0"/>
              </a:rPr>
              <a:t>déterminent une contribution</a:t>
            </a:r>
            <a:r>
              <a:rPr lang="fr-CH" sz="1600" i="1" dirty="0">
                <a:latin typeface="Frutiger 55 Roman" panose="00000400000000000000" pitchFamily="2" charset="0"/>
              </a:rPr>
              <a:t> de chacune des inventions revendiquées, considérée comme un tout, par rapport à l’état de la technique.</a:t>
            </a:r>
          </a:p>
          <a:p>
            <a:pPr eaLnBrk="1" hangingPunct="1">
              <a:defRPr/>
            </a:pPr>
            <a:endParaRPr lang="fr-CH" sz="1600" i="1" dirty="0">
              <a:latin typeface="Frutiger 55 Roman" panose="00000400000000000000" pitchFamily="2" charset="0"/>
            </a:endParaRPr>
          </a:p>
          <a:p>
            <a:pPr eaLnBrk="1" hangingPunct="1">
              <a:defRPr/>
            </a:pPr>
            <a:endParaRPr lang="fr-CH" sz="1600" dirty="0">
              <a:latin typeface="Frutiger 55 Roman" panose="00000400000000000000" pitchFamily="2" charset="0"/>
            </a:endParaRPr>
          </a:p>
          <a:p>
            <a:pPr marL="342900" indent="-342900">
              <a:lnSpc>
                <a:spcPct val="120000"/>
              </a:lnSpc>
              <a:buClr>
                <a:srgbClr val="FFC000"/>
              </a:buClr>
              <a:buFont typeface="Wingdings" pitchFamily="2" charset="2"/>
              <a:buChar char="Ø"/>
              <a:defRPr/>
            </a:pPr>
            <a:r>
              <a:rPr lang="fr-CH" sz="1600" b="1" dirty="0">
                <a:latin typeface="Frutiger 55 Roman" panose="00000400000000000000" pitchFamily="2" charset="0"/>
              </a:rPr>
              <a:t>Eléments techniques particuliers</a:t>
            </a:r>
            <a:r>
              <a:rPr lang="fr-CH" sz="1600" dirty="0">
                <a:latin typeface="Frutiger 55 Roman" panose="00000400000000000000" pitchFamily="2" charset="0"/>
              </a:rPr>
              <a:t>: éléments structurels (concrets) ou fonctionnels (performance) de l’invention.</a:t>
            </a:r>
          </a:p>
          <a:p>
            <a:pPr marL="342900" indent="-342900">
              <a:lnSpc>
                <a:spcPct val="120000"/>
              </a:lnSpc>
              <a:buClr>
                <a:srgbClr val="FFC000"/>
              </a:buClr>
              <a:buFont typeface="Wingdings" pitchFamily="2" charset="2"/>
              <a:buChar char="Ø"/>
              <a:defRPr/>
            </a:pPr>
            <a:endParaRPr lang="fr-CH" sz="1600" kern="0" dirty="0">
              <a:solidFill>
                <a:srgbClr val="404B56"/>
              </a:solidFill>
              <a:latin typeface="Frutiger 55 Roman" panose="00000400000000000000" pitchFamily="2" charset="0"/>
              <a:cs typeface="+mn-cs"/>
            </a:endParaRPr>
          </a:p>
          <a:p>
            <a:pPr marL="342900" indent="-342900">
              <a:lnSpc>
                <a:spcPct val="120000"/>
              </a:lnSpc>
              <a:buClr>
                <a:srgbClr val="FFC000"/>
              </a:buClr>
              <a:buFont typeface="Wingdings" pitchFamily="2" charset="2"/>
              <a:buChar char="Ø"/>
              <a:defRPr/>
            </a:pPr>
            <a:r>
              <a:rPr lang="fr-CH" sz="1600" b="1" dirty="0">
                <a:latin typeface="Frutiger 55 Roman" panose="00000400000000000000" pitchFamily="2" charset="0"/>
              </a:rPr>
              <a:t>Contribution: </a:t>
            </a:r>
            <a:r>
              <a:rPr lang="fr-CH" sz="1600" dirty="0">
                <a:latin typeface="Frutiger 55 Roman" panose="00000400000000000000" pitchFamily="2" charset="0"/>
              </a:rPr>
              <a:t>approche problème-solution!</a:t>
            </a:r>
            <a:r>
              <a:rPr lang="fr-CH" sz="1600" b="1" dirty="0">
                <a:latin typeface="Frutiger 55 Roman" panose="00000400000000000000" pitchFamily="2" charset="0"/>
              </a:rPr>
              <a:t/>
            </a:r>
            <a:br>
              <a:rPr lang="fr-CH" sz="1600" b="1" dirty="0">
                <a:latin typeface="Frutiger 55 Roman" panose="00000400000000000000" pitchFamily="2" charset="0"/>
              </a:rPr>
            </a:br>
            <a:r>
              <a:rPr lang="fr-CH" sz="1400" b="1" dirty="0">
                <a:latin typeface="Frutiger 55 Roman" panose="00000400000000000000" pitchFamily="2" charset="0"/>
              </a:rPr>
              <a:t>- </a:t>
            </a:r>
            <a:r>
              <a:rPr lang="fr-CH" sz="1400" dirty="0">
                <a:latin typeface="Frutiger 55 Roman" panose="00000400000000000000" pitchFamily="2" charset="0"/>
              </a:rPr>
              <a:t>effet technique </a:t>
            </a:r>
            <a:r>
              <a:rPr lang="fr-CH" sz="1400" dirty="0" err="1">
                <a:latin typeface="Frutiger 55 Roman" panose="00000400000000000000" pitchFamily="2" charset="0"/>
              </a:rPr>
              <a:t>nv</a:t>
            </a:r>
            <a:r>
              <a:rPr lang="fr-CH" sz="1400" dirty="0">
                <a:latin typeface="Frutiger 55 Roman" panose="00000400000000000000" pitchFamily="2" charset="0"/>
              </a:rPr>
              <a:t/>
            </a:r>
            <a:br>
              <a:rPr lang="fr-CH" sz="1400" dirty="0">
                <a:latin typeface="Frutiger 55 Roman" panose="00000400000000000000" pitchFamily="2" charset="0"/>
              </a:rPr>
            </a:br>
            <a:r>
              <a:rPr lang="fr-CH" sz="1400" dirty="0">
                <a:latin typeface="Frutiger 55 Roman" panose="00000400000000000000" pitchFamily="2" charset="0"/>
              </a:rPr>
              <a:t>- </a:t>
            </a:r>
            <a:r>
              <a:rPr lang="fr-CH" sz="1400" dirty="0" err="1">
                <a:latin typeface="Frutiger 55 Roman" panose="00000400000000000000" pitchFamily="2" charset="0"/>
              </a:rPr>
              <a:t>nv</a:t>
            </a:r>
            <a:r>
              <a:rPr lang="fr-CH" sz="1400" dirty="0">
                <a:latin typeface="Frutiger 55 Roman" panose="00000400000000000000" pitchFamily="2" charset="0"/>
              </a:rPr>
              <a:t> caractéristique technique qui produit un </a:t>
            </a:r>
            <a:r>
              <a:rPr lang="fr-CH" sz="1400" dirty="0" err="1">
                <a:latin typeface="Frutiger 55 Roman" panose="00000400000000000000" pitchFamily="2" charset="0"/>
              </a:rPr>
              <a:t>nv</a:t>
            </a:r>
            <a:r>
              <a:rPr lang="fr-CH" sz="1400" dirty="0">
                <a:latin typeface="Frutiger 55 Roman" panose="00000400000000000000" pitchFamily="2" charset="0"/>
              </a:rPr>
              <a:t> effet</a:t>
            </a:r>
            <a:br>
              <a:rPr lang="fr-CH" sz="1400" dirty="0">
                <a:latin typeface="Frutiger 55 Roman" panose="00000400000000000000" pitchFamily="2" charset="0"/>
              </a:rPr>
            </a:br>
            <a:r>
              <a:rPr lang="fr-CH" sz="1400" dirty="0">
                <a:latin typeface="Frutiger 55 Roman" panose="00000400000000000000" pitchFamily="2" charset="0"/>
              </a:rPr>
              <a:t>- </a:t>
            </a:r>
            <a:r>
              <a:rPr lang="fr-CH" sz="1400" dirty="0" err="1">
                <a:latin typeface="Frutiger 55 Roman" panose="00000400000000000000" pitchFamily="2" charset="0"/>
              </a:rPr>
              <a:t>nv</a:t>
            </a:r>
            <a:r>
              <a:rPr lang="fr-CH" sz="1400" dirty="0">
                <a:latin typeface="Frutiger 55 Roman" panose="00000400000000000000" pitchFamily="2" charset="0"/>
              </a:rPr>
              <a:t> combinaison de caractéristiques techniques qui produit un effet connu</a:t>
            </a:r>
            <a:r>
              <a:rPr lang="fr-CH" sz="1600" dirty="0">
                <a:latin typeface="Frutiger 55 Roman" panose="00000400000000000000" pitchFamily="2" charset="0"/>
              </a:rPr>
              <a:t>	</a:t>
            </a:r>
          </a:p>
          <a:p>
            <a:pPr marL="2171700" lvl="4" indent="-342900">
              <a:lnSpc>
                <a:spcPct val="120000"/>
              </a:lnSpc>
              <a:buClr>
                <a:srgbClr val="FFC000"/>
              </a:buClr>
              <a:buFont typeface="Wingdings" pitchFamily="2" charset="2"/>
              <a:buChar char="Ø"/>
              <a:defRPr/>
            </a:pPr>
            <a:endParaRPr lang="fr-CH" sz="1600" b="1"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r>
              <a:rPr lang="fr-CH" sz="1500" kern="0" dirty="0">
                <a:solidFill>
                  <a:srgbClr val="404B56"/>
                </a:solidFill>
                <a:latin typeface="Frutiger 55 Roman" pitchFamily="2" charset="0"/>
                <a:cs typeface="+mn-cs"/>
              </a:rPr>
              <a:t>	</a:t>
            </a: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endParaRPr lang="fr-CH" sz="1500" kern="0" dirty="0">
              <a:solidFill>
                <a:srgbClr val="404B56"/>
              </a:solidFill>
              <a:latin typeface="Frutiger 55 Roman" pitchFamily="2" charset="0"/>
              <a:cs typeface="+mn-cs"/>
            </a:endParaRPr>
          </a:p>
          <a:p>
            <a:pPr marL="342900" indent="-342900">
              <a:lnSpc>
                <a:spcPct val="120000"/>
              </a:lnSpc>
              <a:defRPr/>
            </a:pPr>
            <a:r>
              <a:rPr lang="fr-CH" sz="1500" kern="0" dirty="0">
                <a:solidFill>
                  <a:srgbClr val="404B56"/>
                </a:solidFill>
                <a:latin typeface="Frutiger 55 Roman" pitchFamily="2" charset="0"/>
                <a:cs typeface="+mn-cs"/>
              </a:rPr>
              <a:t>			</a:t>
            </a:r>
          </a:p>
        </p:txBody>
      </p:sp>
    </p:spTree>
    <p:extLst>
      <p:ext uri="{BB962C8B-B14F-4D97-AF65-F5344CB8AC3E}">
        <p14:creationId xmlns:p14="http://schemas.microsoft.com/office/powerpoint/2010/main" val="335226481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age3.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Image 3"/>
          <p:cNvPicPr>
            <a:picLocks noChangeAspect="1"/>
          </p:cNvPicPr>
          <p:nvPr/>
        </p:nvPicPr>
        <p:blipFill>
          <a:blip r:embed="rId3"/>
          <a:stretch>
            <a:fillRect/>
          </a:stretch>
        </p:blipFill>
        <p:spPr>
          <a:xfrm>
            <a:off x="0" y="724778"/>
            <a:ext cx="9144000" cy="4861035"/>
          </a:xfrm>
          <a:prstGeom prst="rect">
            <a:avLst/>
          </a:prstGeom>
        </p:spPr>
      </p:pic>
      <p:sp>
        <p:nvSpPr>
          <p:cNvPr id="11" name="Rectangle 3"/>
          <p:cNvSpPr>
            <a:spLocks noGrp="1" noChangeArrowheads="1"/>
          </p:cNvSpPr>
          <p:nvPr>
            <p:ph idx="1"/>
          </p:nvPr>
        </p:nvSpPr>
        <p:spPr>
          <a:xfrm>
            <a:off x="602807" y="3394353"/>
            <a:ext cx="7678737" cy="2916238"/>
          </a:xfrm>
        </p:spPr>
        <p:txBody>
          <a:bodyPr>
            <a:normAutofit fontScale="85000" lnSpcReduction="20000"/>
          </a:bodyPr>
          <a:lstStyle/>
          <a:p>
            <a:pPr marL="271463" indent="-271463">
              <a:buFontTx/>
              <a:buNone/>
              <a:defRPr/>
            </a:pPr>
            <a:endParaRPr lang="en-GB" altLang="fr-FR" sz="1800" dirty="0" smtClean="0">
              <a:latin typeface="Frutiger 55 Roman" panose="00000400000000000000" pitchFamily="2" charset="0"/>
            </a:endParaRPr>
          </a:p>
          <a:p>
            <a:pPr marL="271463" indent="-271463">
              <a:buFontTx/>
              <a:buNone/>
              <a:defRPr/>
            </a:pPr>
            <a:endParaRPr lang="en-GB" altLang="fr-FR" sz="1800" dirty="0" smtClean="0">
              <a:latin typeface="Frutiger 55 Roman" panose="00000400000000000000" pitchFamily="2" charset="0"/>
            </a:endParaRPr>
          </a:p>
          <a:p>
            <a:pPr marL="271463" indent="-271463">
              <a:buFontTx/>
              <a:buNone/>
              <a:defRPr/>
            </a:pPr>
            <a:endParaRPr lang="en-GB" altLang="fr-FR" sz="1800" dirty="0">
              <a:latin typeface="Frutiger 55 Roman" panose="00000400000000000000" pitchFamily="2" charset="0"/>
            </a:endParaRPr>
          </a:p>
          <a:p>
            <a:pPr marL="271463" indent="-271463">
              <a:buFontTx/>
              <a:buNone/>
              <a:defRPr/>
            </a:pPr>
            <a:endParaRPr lang="en-GB" altLang="fr-FR" sz="1800" dirty="0">
              <a:latin typeface="Frutiger 55 Roman" panose="00000400000000000000" pitchFamily="2" charset="0"/>
            </a:endParaRPr>
          </a:p>
          <a:p>
            <a:pPr marL="0" indent="0">
              <a:buFontTx/>
              <a:buNone/>
              <a:defRPr/>
            </a:pPr>
            <a:r>
              <a:rPr lang="en-GB" altLang="fr-FR" sz="1800" dirty="0" smtClean="0">
                <a:latin typeface="Frutiger 55 Roman" panose="00000400000000000000" pitchFamily="2" charset="0"/>
              </a:rPr>
              <a:t>	Av</a:t>
            </a:r>
            <a:r>
              <a:rPr lang="en-GB" altLang="fr-FR" sz="1800" dirty="0">
                <a:latin typeface="Frutiger 55 Roman" panose="00000400000000000000" pitchFamily="2" charset="0"/>
              </a:rPr>
              <a:t>. </a:t>
            </a:r>
            <a:r>
              <a:rPr lang="en-GB" altLang="fr-FR" sz="1800" dirty="0">
                <a:latin typeface="Frutiger 55 Roman" panose="00000400000000000000" pitchFamily="2" charset="0"/>
              </a:rPr>
              <a:t>J.-J. </a:t>
            </a:r>
            <a:r>
              <a:rPr lang="en-GB" altLang="fr-FR" sz="1800" dirty="0">
                <a:latin typeface="Frutiger 55 Roman" panose="00000400000000000000" pitchFamily="2" charset="0"/>
              </a:rPr>
              <a:t>Rousseau 4		</a:t>
            </a:r>
            <a:r>
              <a:rPr lang="en-GB" altLang="fr-FR" sz="1800" dirty="0" smtClean="0">
                <a:latin typeface="Frutiger 55 Roman" panose="00000400000000000000" pitchFamily="2" charset="0"/>
              </a:rPr>
              <a:t>							</a:t>
            </a:r>
            <a:r>
              <a:rPr lang="fr-CH" sz="1800" dirty="0" err="1" smtClean="0">
                <a:latin typeface="Frutiger 55 Roman" panose="00000400000000000000" pitchFamily="2" charset="0"/>
              </a:rPr>
              <a:t>Nordstrasse</a:t>
            </a:r>
            <a:r>
              <a:rPr lang="fr-CH" sz="1800" dirty="0" smtClean="0">
                <a:latin typeface="Frutiger 55 Roman" panose="00000400000000000000" pitchFamily="2" charset="0"/>
              </a:rPr>
              <a:t> </a:t>
            </a:r>
            <a:r>
              <a:rPr lang="fr-CH" sz="1800" dirty="0">
                <a:latin typeface="Frutiger 55 Roman" panose="00000400000000000000" pitchFamily="2" charset="0"/>
              </a:rPr>
              <a:t>9</a:t>
            </a:r>
            <a:endParaRPr lang="en-GB" altLang="fr-FR" sz="1800" dirty="0">
              <a:latin typeface="Frutiger 55 Roman" panose="00000400000000000000" pitchFamily="2" charset="0"/>
            </a:endParaRPr>
          </a:p>
          <a:p>
            <a:pPr marL="271463" indent="-271463">
              <a:buFontTx/>
              <a:buNone/>
              <a:defRPr/>
            </a:pPr>
            <a:r>
              <a:rPr lang="en-GB" altLang="fr-FR" sz="1800" dirty="0">
                <a:latin typeface="Frutiger 55 Roman" panose="00000400000000000000" pitchFamily="2" charset="0"/>
              </a:rPr>
              <a:t>		CH 2001 </a:t>
            </a:r>
            <a:r>
              <a:rPr lang="en-GB" altLang="fr-FR" sz="1800" u="sng" dirty="0">
                <a:latin typeface="Frutiger 55 Roman" panose="00000400000000000000" pitchFamily="2" charset="0"/>
              </a:rPr>
              <a:t>Neuchâtel</a:t>
            </a:r>
            <a:r>
              <a:rPr lang="en-GB" altLang="fr-FR" sz="1800" dirty="0">
                <a:latin typeface="Frutiger 55 Roman" panose="00000400000000000000" pitchFamily="2" charset="0"/>
              </a:rPr>
              <a:t>		</a:t>
            </a:r>
            <a:r>
              <a:rPr lang="en-GB" altLang="fr-FR" sz="1800" dirty="0" smtClean="0">
                <a:latin typeface="Frutiger 55 Roman" panose="00000400000000000000" pitchFamily="2" charset="0"/>
              </a:rPr>
              <a:t>							CH </a:t>
            </a:r>
            <a:r>
              <a:rPr lang="en-GB" altLang="fr-FR" sz="1800" dirty="0">
                <a:latin typeface="Frutiger 55 Roman" panose="00000400000000000000" pitchFamily="2" charset="0"/>
              </a:rPr>
              <a:t>8006 </a:t>
            </a:r>
            <a:r>
              <a:rPr lang="en-GB" altLang="fr-FR" sz="1800" u="sng" dirty="0">
                <a:latin typeface="Frutiger 55 Roman" panose="00000400000000000000" pitchFamily="2" charset="0"/>
              </a:rPr>
              <a:t>Zürich</a:t>
            </a:r>
            <a:r>
              <a:rPr lang="en-GB" altLang="fr-FR" sz="1800" dirty="0">
                <a:latin typeface="Frutiger 55 Roman" panose="00000400000000000000" pitchFamily="2" charset="0"/>
              </a:rPr>
              <a:t>	</a:t>
            </a:r>
          </a:p>
          <a:p>
            <a:pPr marL="271463" indent="-271463">
              <a:buFontTx/>
              <a:buNone/>
              <a:defRPr/>
            </a:pPr>
            <a:r>
              <a:rPr lang="en-GB" altLang="fr-FR" sz="1800" dirty="0">
                <a:latin typeface="Frutiger 55 Roman" panose="00000400000000000000" pitchFamily="2" charset="0"/>
              </a:rPr>
              <a:t>		</a:t>
            </a:r>
            <a:r>
              <a:rPr lang="de-DE" altLang="fr-FR" sz="1800" dirty="0">
                <a:latin typeface="Frutiger 55 Roman" panose="00000400000000000000" pitchFamily="2" charset="0"/>
              </a:rPr>
              <a:t>+41-32-7271427 		</a:t>
            </a:r>
            <a:r>
              <a:rPr lang="de-DE" altLang="fr-FR" sz="1800" dirty="0" smtClean="0">
                <a:latin typeface="Frutiger 55 Roman" panose="00000400000000000000" pitchFamily="2" charset="0"/>
              </a:rPr>
              <a:t>						</a:t>
            </a:r>
            <a:r>
              <a:rPr lang="de-DE" altLang="fr-FR" sz="1800" dirty="0">
                <a:latin typeface="Frutiger 55 Roman" panose="00000400000000000000" pitchFamily="2" charset="0"/>
              </a:rPr>
              <a:t>	+41-44-2673919</a:t>
            </a:r>
            <a:endParaRPr lang="en-GB" altLang="fr-FR" sz="1800" dirty="0">
              <a:latin typeface="Frutiger 55 Roman" panose="00000400000000000000" pitchFamily="2" charset="0"/>
            </a:endParaRPr>
          </a:p>
          <a:p>
            <a:pPr marL="271463" indent="-271463" algn="ctr">
              <a:buFontTx/>
              <a:buNone/>
              <a:defRPr/>
            </a:pPr>
            <a:endParaRPr lang="en-GB" altLang="fr-FR" sz="1600" dirty="0" smtClean="0">
              <a:latin typeface="Frutiger 55 Roman" panose="00000400000000000000" pitchFamily="2" charset="0"/>
            </a:endParaRPr>
          </a:p>
          <a:p>
            <a:pPr marL="271463" indent="-271463" algn="ctr">
              <a:buFontTx/>
              <a:buNone/>
              <a:defRPr/>
            </a:pPr>
            <a:endParaRPr lang="en-GB" altLang="fr-FR" sz="1600" dirty="0">
              <a:latin typeface="Frutiger 55 Roman" panose="00000400000000000000" pitchFamily="2" charset="0"/>
            </a:endParaRPr>
          </a:p>
          <a:p>
            <a:pPr marL="271463" indent="-271463" algn="ctr">
              <a:buFontTx/>
              <a:buNone/>
              <a:defRPr/>
            </a:pPr>
            <a:endParaRPr lang="en-GB" altLang="fr-FR" sz="1600" dirty="0">
              <a:latin typeface="Frutiger 55 Roman" panose="00000400000000000000" pitchFamily="2" charset="0"/>
            </a:endParaRPr>
          </a:p>
          <a:p>
            <a:pPr marL="271463" indent="-271463" algn="ctr">
              <a:buFontTx/>
              <a:buNone/>
              <a:defRPr/>
            </a:pPr>
            <a:endParaRPr lang="en-GB" altLang="fr-FR" sz="1600" dirty="0">
              <a:latin typeface="Frutiger 55 Roman" panose="00000400000000000000" pitchFamily="2" charset="0"/>
            </a:endParaRPr>
          </a:p>
          <a:p>
            <a:pPr marL="271463" indent="-271463" algn="ctr">
              <a:buFontTx/>
              <a:buNone/>
              <a:defRPr/>
            </a:pPr>
            <a:r>
              <a:rPr lang="en-GB" altLang="fr-FR" sz="1600" dirty="0">
                <a:latin typeface="Frutiger 55 Roman" panose="00000400000000000000" pitchFamily="2" charset="0"/>
              </a:rPr>
              <a:t>www.patentattorneys.ch</a:t>
            </a:r>
          </a:p>
        </p:txBody>
      </p:sp>
      <p:sp>
        <p:nvSpPr>
          <p:cNvPr id="13" name="Sous-titre 2"/>
          <p:cNvSpPr txBox="1">
            <a:spLocks/>
          </p:cNvSpPr>
          <p:nvPr/>
        </p:nvSpPr>
        <p:spPr>
          <a:xfrm>
            <a:off x="3631720" y="84537"/>
            <a:ext cx="5365631" cy="5041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CH" sz="2000" dirty="0" smtClean="0">
                <a:solidFill>
                  <a:schemeClr val="bg1"/>
                </a:solidFill>
                <a:latin typeface="Frutiger 45 Light" pitchFamily="2" charset="0"/>
                <a:cs typeface="Frutiger LT 55 Roman"/>
              </a:rPr>
              <a:t>Merci de votre attention !</a:t>
            </a:r>
            <a:endParaRPr lang="fr-CH" sz="2000" dirty="0">
              <a:solidFill>
                <a:schemeClr val="bg1"/>
              </a:solidFill>
              <a:latin typeface="Frutiger 45 Light" pitchFamily="2" charset="0"/>
              <a:cs typeface="Frutiger LT 55 Roman"/>
            </a:endParaRPr>
          </a:p>
        </p:txBody>
      </p:sp>
    </p:spTree>
    <p:extLst>
      <p:ext uri="{BB962C8B-B14F-4D97-AF65-F5344CB8AC3E}">
        <p14:creationId xmlns:p14="http://schemas.microsoft.com/office/powerpoint/2010/main" val="213533750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ésentation1">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Présentation1.potx</Template>
  <TotalTime>195</TotalTime>
  <Words>5552</Words>
  <Application>Microsoft Office PowerPoint</Application>
  <PresentationFormat>Affichage à l'écran (4:3)</PresentationFormat>
  <Paragraphs>1609</Paragraphs>
  <Slides>90</Slides>
  <Notes>0</Notes>
  <HiddenSlides>0</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90</vt:i4>
      </vt:variant>
    </vt:vector>
  </HeadingPairs>
  <TitlesOfParts>
    <vt:vector size="100" baseType="lpstr">
      <vt:lpstr>Arial</vt:lpstr>
      <vt:lpstr>Calibri</vt:lpstr>
      <vt:lpstr>Frutiger 45 Light</vt:lpstr>
      <vt:lpstr>Frutiger 55 Roman</vt:lpstr>
      <vt:lpstr>Frutiger LT 55 Roman</vt:lpstr>
      <vt:lpstr>Symbol</vt:lpstr>
      <vt:lpstr>Wingdings</vt:lpstr>
      <vt:lpstr>Présentation1</vt:lpstr>
      <vt:lpstr>1_Conception personnalisée</vt:lpstr>
      <vt:lpstr>Conception personnalisée</vt:lpstr>
      <vt:lpstr>UNITE D’INVENTION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Ceci est le titre du PPT</dc:title>
  <dc:creator>Graphiste</dc:creator>
  <cp:lastModifiedBy>Maria Maina</cp:lastModifiedBy>
  <cp:revision>38</cp:revision>
  <dcterms:created xsi:type="dcterms:W3CDTF">2016-02-16T09:53:22Z</dcterms:created>
  <dcterms:modified xsi:type="dcterms:W3CDTF">2016-03-07T10:36:59Z</dcterms:modified>
</cp:coreProperties>
</file>